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58" r:id="rId5"/>
    <p:sldId id="259" r:id="rId6"/>
    <p:sldId id="260" r:id="rId7"/>
    <p:sldId id="261" r:id="rId8"/>
    <p:sldId id="262" r:id="rId9"/>
    <p:sldId id="263" r:id="rId10"/>
    <p:sldId id="264" r:id="rId11"/>
    <p:sldId id="269" r:id="rId12"/>
    <p:sldId id="265" r:id="rId13"/>
    <p:sldId id="266" r:id="rId14"/>
    <p:sldId id="267" r:id="rId15"/>
    <p:sldId id="268" r:id="rId16"/>
    <p:sldId id="270" r:id="rId17"/>
    <p:sldId id="271" r:id="rId18"/>
    <p:sldId id="273" r:id="rId19"/>
    <p:sldId id="274" r:id="rId20"/>
    <p:sldId id="272" r:id="rId21"/>
    <p:sldId id="277" r:id="rId22"/>
    <p:sldId id="275" r:id="rId23"/>
    <p:sldId id="276" r:id="rId24"/>
    <p:sldId id="279" r:id="rId25"/>
    <p:sldId id="280" r:id="rId26"/>
    <p:sldId id="282" r:id="rId27"/>
    <p:sldId id="281" r:id="rId28"/>
  </p:sldIdLst>
  <p:sldSz cx="9144000" cy="6858000" type="screen4x3"/>
  <p:notesSz cx="6858000" cy="9144000"/>
  <p:custShowLst>
    <p:custShow name="Custom Show 1" id="0">
      <p:sldLst>
        <p:sld r:id="rId1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87" d="100"/>
          <a:sy n="187" d="100"/>
        </p:scale>
        <p:origin x="-155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F05A0A-FBE6-4288-B6CF-B9B0A6B93EA0}"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404223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05A0A-FBE6-4288-B6CF-B9B0A6B93EA0}"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364365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05A0A-FBE6-4288-B6CF-B9B0A6B93EA0}"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86286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05A0A-FBE6-4288-B6CF-B9B0A6B93EA0}"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118385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05A0A-FBE6-4288-B6CF-B9B0A6B93EA0}" type="datetimeFigureOut">
              <a:rPr lang="en-US" smtClean="0"/>
              <a:t>1/13/14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1527962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F05A0A-FBE6-4288-B6CF-B9B0A6B93EA0}" type="datetimeFigureOut">
              <a:rPr lang="en-US" smtClean="0"/>
              <a:t>1/13/14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188094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F05A0A-FBE6-4288-B6CF-B9B0A6B93EA0}" type="datetimeFigureOut">
              <a:rPr lang="en-US" smtClean="0"/>
              <a:t>1/13/14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231192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F05A0A-FBE6-4288-B6CF-B9B0A6B93EA0}" type="datetimeFigureOut">
              <a:rPr lang="en-US" smtClean="0"/>
              <a:t>1/13/14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289515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05A0A-FBE6-4288-B6CF-B9B0A6B93EA0}" type="datetimeFigureOut">
              <a:rPr lang="en-US" smtClean="0"/>
              <a:t>1/13/14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285658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05A0A-FBE6-4288-B6CF-B9B0A6B93EA0}" type="datetimeFigureOut">
              <a:rPr lang="en-US" smtClean="0"/>
              <a:t>1/13/14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278338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05A0A-FBE6-4288-B6CF-B9B0A6B93EA0}" type="datetimeFigureOut">
              <a:rPr lang="en-US" smtClean="0"/>
              <a:t>1/13/14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F4F86-FDFE-476C-A951-9621FAFEDEF5}" type="slidenum">
              <a:rPr lang="en-US" smtClean="0"/>
              <a:t>‹#›</a:t>
            </a:fld>
            <a:endParaRPr lang="en-US"/>
          </a:p>
        </p:txBody>
      </p:sp>
    </p:spTree>
    <p:extLst>
      <p:ext uri="{BB962C8B-B14F-4D97-AF65-F5344CB8AC3E}">
        <p14:creationId xmlns:p14="http://schemas.microsoft.com/office/powerpoint/2010/main" val="1396136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05A0A-FBE6-4288-B6CF-B9B0A6B93EA0}" type="datetimeFigureOut">
              <a:rPr lang="en-US" smtClean="0"/>
              <a:t>1/13/14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F4F86-FDFE-476C-A951-9621FAFEDEF5}" type="slidenum">
              <a:rPr lang="en-US" smtClean="0"/>
              <a:t>‹#›</a:t>
            </a:fld>
            <a:endParaRPr lang="en-US"/>
          </a:p>
        </p:txBody>
      </p:sp>
    </p:spTree>
    <p:extLst>
      <p:ext uri="{BB962C8B-B14F-4D97-AF65-F5344CB8AC3E}">
        <p14:creationId xmlns:p14="http://schemas.microsoft.com/office/powerpoint/2010/main" val="77872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ncssm.edu/" TargetMode="External"/><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6.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0.png"/><Relationship Id="rId3"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png"/><Relationship Id="rId3"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 Id="rId3" Type="http://schemas.openxmlformats.org/officeDocument/2006/relationships/image" Target="../media/image5.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wmf"/><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png"/><Relationship Id="rId3" Type="http://schemas.openxmlformats.org/officeDocument/2006/relationships/image" Target="../media/image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676400"/>
          </a:xfrm>
        </p:spPr>
        <p:txBody>
          <a:bodyPr>
            <a:normAutofit fontScale="90000"/>
          </a:bodyPr>
          <a:lstStyle/>
          <a:p>
            <a:r>
              <a:rPr lang="en-US" dirty="0" smtClean="0"/>
              <a:t>The </a:t>
            </a:r>
            <a:r>
              <a:rPr lang="en-US" dirty="0" err="1" smtClean="0"/>
              <a:t>Mantid</a:t>
            </a:r>
            <a:r>
              <a:rPr lang="en-US" dirty="0" smtClean="0"/>
              <a:t> </a:t>
            </a:r>
            <a:r>
              <a:rPr lang="en-US" dirty="0" smtClean="0"/>
              <a:t>Problem Continued </a:t>
            </a:r>
            <a:r>
              <a:rPr lang="en-US" dirty="0" smtClean="0"/>
              <a:t>. . . .</a:t>
            </a:r>
            <a:br>
              <a:rPr lang="en-US" dirty="0" smtClean="0"/>
            </a:br>
            <a:endParaRPr lang="en-US" dirty="0"/>
          </a:p>
        </p:txBody>
      </p:sp>
      <p:sp>
        <p:nvSpPr>
          <p:cNvPr id="3" name="Subtitle 2"/>
          <p:cNvSpPr>
            <a:spLocks noGrp="1"/>
          </p:cNvSpPr>
          <p:nvPr>
            <p:ph type="subTitle" idx="1"/>
          </p:nvPr>
        </p:nvSpPr>
        <p:spPr>
          <a:xfrm>
            <a:off x="1371600" y="3581400"/>
            <a:ext cx="6400800" cy="2514600"/>
          </a:xfrm>
        </p:spPr>
        <p:txBody>
          <a:bodyPr>
            <a:normAutofit fontScale="92500" lnSpcReduction="20000"/>
          </a:bodyPr>
          <a:lstStyle/>
          <a:p>
            <a:endParaRPr lang="en-US" dirty="0" smtClean="0"/>
          </a:p>
          <a:p>
            <a:r>
              <a:rPr lang="en-US" dirty="0" smtClean="0"/>
              <a:t>Adapted from </a:t>
            </a:r>
            <a:r>
              <a:rPr lang="en-US" b="1" i="1" dirty="0" smtClean="0"/>
              <a:t>Contemporary Precalculus Through Applications </a:t>
            </a:r>
            <a:r>
              <a:rPr lang="en-US" dirty="0" smtClean="0"/>
              <a:t>2</a:t>
            </a:r>
            <a:r>
              <a:rPr lang="en-US" baseline="30000" dirty="0" smtClean="0"/>
              <a:t>nd</a:t>
            </a:r>
            <a:r>
              <a:rPr lang="en-US" dirty="0" smtClean="0"/>
              <a:t> Edition, Everyday Learning Corporation, The North Carolina School of Science and Mathematics</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8271" y="1979508"/>
            <a:ext cx="2422929" cy="1678092"/>
          </a:xfrm>
          <a:prstGeom prst="rect">
            <a:avLst/>
          </a:prstGeom>
          <a:noFill/>
          <a:ln>
            <a:noFill/>
          </a:ln>
        </p:spPr>
      </p:pic>
      <p:sp>
        <p:nvSpPr>
          <p:cNvPr id="7" name="Rectangle 6"/>
          <p:cNvSpPr>
            <a:spLocks noChangeArrowheads="1"/>
          </p:cNvSpPr>
          <p:nvPr/>
        </p:nvSpPr>
        <p:spPr bwMode="auto">
          <a:xfrm>
            <a:off x="0" y="6553200"/>
            <a:ext cx="9144000" cy="304800"/>
          </a:xfrm>
          <a:prstGeom prst="rect">
            <a:avLst/>
          </a:prstGeom>
          <a:gradFill rotWithShape="1">
            <a:gsLst>
              <a:gs pos="0">
                <a:srgbClr val="DDDDDD"/>
              </a:gs>
              <a:gs pos="35001">
                <a:srgbClr val="E6E6E6"/>
              </a:gs>
              <a:gs pos="100000">
                <a:srgbClr val="F5F5F5"/>
              </a:gs>
            </a:gsLst>
            <a:lin ang="16200000" scaled="1"/>
          </a:gradFill>
          <a:ln w="9525">
            <a:solidFill>
              <a:srgbClr val="AEAEAE"/>
            </a:solidFill>
            <a:miter lim="800000"/>
            <a:headEnd/>
            <a:tailEnd/>
          </a:ln>
          <a:effectLst>
            <a:outerShdw blurRad="40000" dist="20000" dir="5400000" rotWithShape="0">
              <a:srgbClr val="000000">
                <a:alpha val="37999"/>
              </a:srgbClr>
            </a:outerShdw>
          </a:effectLst>
        </p:spPr>
        <p:txBody>
          <a:bodyPr anchor="ctr"/>
          <a:lstStyle/>
          <a:p>
            <a:pPr algn="r" fontAlgn="auto">
              <a:spcBef>
                <a:spcPts val="0"/>
              </a:spcBef>
              <a:spcAft>
                <a:spcPts val="0"/>
              </a:spcAft>
              <a:defRPr/>
            </a:pPr>
            <a:endParaRPr lang="en-US" sz="600" dirty="0">
              <a:solidFill>
                <a:schemeClr val="dk1"/>
              </a:solidFill>
              <a:latin typeface="+mn-lt"/>
              <a:ea typeface="+mn-ea"/>
              <a:cs typeface="+mn-cs"/>
            </a:endParaRPr>
          </a:p>
        </p:txBody>
      </p:sp>
      <p:pic>
        <p:nvPicPr>
          <p:cNvPr id="8" name="Picture 7" descr="By-sa_plain30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6705600"/>
            <a:ext cx="245586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0" y="6517957"/>
            <a:ext cx="2667000" cy="492443"/>
          </a:xfrm>
          <a:prstGeom prst="rect">
            <a:avLst/>
          </a:prstGeom>
          <a:noFill/>
        </p:spPr>
        <p:txBody>
          <a:bodyPr wrap="square" rtlCol="0">
            <a:spAutoFit/>
          </a:bodyPr>
          <a:lstStyle/>
          <a:p>
            <a:r>
              <a:rPr lang="en-US" sz="700" dirty="0">
                <a:solidFill>
                  <a:schemeClr val="dk1"/>
                </a:solidFill>
              </a:rPr>
              <a:t>Created by </a:t>
            </a:r>
            <a:r>
              <a:rPr lang="en-US" sz="700" dirty="0">
                <a:solidFill>
                  <a:schemeClr val="dk1"/>
                </a:solidFill>
                <a:hlinkClick r:id="rId4"/>
              </a:rPr>
              <a:t>The North Carolina School of Science and Math</a:t>
            </a:r>
            <a:endParaRPr lang="en-US" sz="700" dirty="0">
              <a:solidFill>
                <a:schemeClr val="dk1"/>
              </a:solidFill>
            </a:endParaRPr>
          </a:p>
          <a:p>
            <a:endParaRPr lang="en-US" dirty="0"/>
          </a:p>
        </p:txBody>
      </p:sp>
      <p:sp>
        <p:nvSpPr>
          <p:cNvPr id="11" name="TextBox 10"/>
          <p:cNvSpPr txBox="1"/>
          <p:nvPr/>
        </p:nvSpPr>
        <p:spPr>
          <a:xfrm>
            <a:off x="0" y="6553200"/>
            <a:ext cx="9144000" cy="369332"/>
          </a:xfrm>
          <a:prstGeom prst="rect">
            <a:avLst/>
          </a:prstGeom>
          <a:noFill/>
        </p:spPr>
        <p:txBody>
          <a:bodyPr wrap="square" rtlCol="0">
            <a:spAutoFit/>
          </a:bodyPr>
          <a:lstStyle/>
          <a:p>
            <a:pPr algn="r"/>
            <a:r>
              <a:rPr lang="en-US" sz="600" dirty="0" smtClean="0"/>
              <a:t>Image of </a:t>
            </a:r>
            <a:r>
              <a:rPr lang="en-US" sz="600" dirty="0" err="1" smtClean="0"/>
              <a:t>Mantid</a:t>
            </a:r>
            <a:r>
              <a:rPr lang="en-US" sz="600" dirty="0" smtClean="0"/>
              <a:t> by Wikimedia User Fir0002, Licensed under the GNU Free Documentation License, via Wikimedia Commons</a:t>
            </a:r>
            <a:r>
              <a:rPr lang="en-US" sz="600" dirty="0"/>
              <a:t>.</a:t>
            </a:r>
            <a:br>
              <a:rPr lang="en-US" sz="600" dirty="0"/>
            </a:br>
            <a:r>
              <a:rPr lang="en-US" sz="600" dirty="0"/>
              <a:t>http://</a:t>
            </a:r>
            <a:r>
              <a:rPr lang="en-US" sz="600" dirty="0" err="1"/>
              <a:t>commons.wikimedia.org</a:t>
            </a:r>
            <a:r>
              <a:rPr lang="en-US" sz="600" dirty="0"/>
              <a:t>/wiki/File%3ALarge_brown_mantid_close_up_nohair.jpg</a:t>
            </a:r>
            <a:r>
              <a:rPr lang="en-US" sz="600" dirty="0" smtClean="0"/>
              <a:t/>
            </a:r>
            <a:br>
              <a:rPr lang="en-US" sz="600" dirty="0" smtClean="0"/>
            </a:br>
            <a:r>
              <a:rPr lang="en-US" sz="600" dirty="0" smtClean="0"/>
              <a:t>License info: GFDL 1.2 -  http</a:t>
            </a:r>
            <a:r>
              <a:rPr lang="en-US" sz="600" dirty="0"/>
              <a:t>://</a:t>
            </a:r>
            <a:r>
              <a:rPr lang="en-US" sz="600" dirty="0" err="1"/>
              <a:t>www.gnu.org</a:t>
            </a:r>
            <a:r>
              <a:rPr lang="en-US" sz="600" dirty="0"/>
              <a:t>/licenses/old-licenses/fdl-1.2.</a:t>
            </a:r>
            <a:r>
              <a:rPr lang="en-US" sz="600" dirty="0" smtClean="0"/>
              <a:t>html</a:t>
            </a:r>
            <a:endParaRPr lang="en-US" sz="600" dirty="0"/>
          </a:p>
        </p:txBody>
      </p:sp>
    </p:spTree>
    <p:extLst>
      <p:ext uri="{BB962C8B-B14F-4D97-AF65-F5344CB8AC3E}">
        <p14:creationId xmlns:p14="http://schemas.microsoft.com/office/powerpoint/2010/main" val="4173773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78562"/>
          </a:xfrm>
        </p:spPr>
        <p:txBody>
          <a:bodyPr>
            <a:normAutofit/>
          </a:bodyPr>
          <a:lstStyle/>
          <a:p>
            <a:pPr algn="just"/>
            <a:r>
              <a:rPr lang="en-US" dirty="0" smtClean="0"/>
              <a:t>Using the Sequence Mode on our graphing calculator, we can do a sophisticated “guess-and-check” to find the best </a:t>
            </a:r>
            <a:r>
              <a:rPr lang="en-US" i="1" dirty="0" smtClean="0"/>
              <a:t>P</a:t>
            </a:r>
            <a:r>
              <a:rPr lang="en-US" dirty="0" smtClean="0"/>
              <a:t> value for our data.</a:t>
            </a:r>
            <a:br>
              <a:rPr lang="en-US" dirty="0" smtClean="0"/>
            </a:br>
            <a:r>
              <a:rPr lang="en-US" dirty="0"/>
              <a:t/>
            </a:r>
            <a:br>
              <a:rPr lang="en-US" dirty="0"/>
            </a:br>
            <a:endParaRPr lang="en-US" dirty="0"/>
          </a:p>
        </p:txBody>
      </p:sp>
      <p:pic>
        <p:nvPicPr>
          <p:cNvPr id="3" name="Picture 2">
            <a:hlinkClick r:id="" action="ppaction://customshow?id=0&amp;return=true"/>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5176" y="5943600"/>
            <a:ext cx="664210" cy="419100"/>
          </a:xfrm>
          <a:prstGeom prst="rect">
            <a:avLst/>
          </a:prstGeom>
          <a:noFill/>
          <a:ln>
            <a:noFill/>
          </a:ln>
        </p:spPr>
      </p:pic>
    </p:spTree>
    <p:extLst>
      <p:ext uri="{BB962C8B-B14F-4D97-AF65-F5344CB8AC3E}">
        <p14:creationId xmlns:p14="http://schemas.microsoft.com/office/powerpoint/2010/main" val="41891817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29400"/>
          </a:xfrm>
        </p:spPr>
        <p:txBody>
          <a:bodyPr>
            <a:noAutofit/>
          </a:bodyPr>
          <a:lstStyle/>
          <a:p>
            <a:pPr algn="l"/>
            <a:r>
              <a:rPr lang="en-US" sz="2000" dirty="0" smtClean="0"/>
              <a:t/>
            </a:r>
            <a:br>
              <a:rPr lang="en-US" sz="2000" dirty="0" smtClean="0"/>
            </a:br>
            <a:r>
              <a:rPr lang="en-US" sz="2800" b="1" dirty="0" smtClean="0">
                <a:solidFill>
                  <a:srgbClr val="003399"/>
                </a:solidFill>
              </a:rPr>
              <a:t>Sequence Mode </a:t>
            </a:r>
            <a:r>
              <a:rPr lang="en-US" sz="2800" dirty="0" smtClean="0"/>
              <a:t>TI-84 Graphing Calculator Instructions</a:t>
            </a:r>
            <a:br>
              <a:rPr lang="en-US" sz="2800" dirty="0" smtClean="0"/>
            </a:br>
            <a:r>
              <a:rPr lang="en-US" sz="2800" dirty="0" smtClean="0"/>
              <a:t/>
            </a:r>
            <a:br>
              <a:rPr lang="en-US" sz="2800" dirty="0" smtClean="0"/>
            </a:br>
            <a:r>
              <a:rPr lang="en-US" sz="2000" dirty="0" smtClean="0"/>
              <a:t>Go to the </a:t>
            </a:r>
            <a:r>
              <a:rPr lang="en-US" sz="2000" b="1" dirty="0" smtClean="0">
                <a:solidFill>
                  <a:srgbClr val="003399"/>
                </a:solidFill>
              </a:rPr>
              <a:t>MODE</a:t>
            </a:r>
            <a:r>
              <a:rPr lang="en-US" sz="2000" dirty="0" smtClean="0"/>
              <a:t> button and </a:t>
            </a:r>
            <a:br>
              <a:rPr lang="en-US" sz="2000" dirty="0" smtClean="0"/>
            </a:br>
            <a:r>
              <a:rPr lang="en-US" sz="2000" dirty="0" smtClean="0"/>
              <a:t>choose </a:t>
            </a:r>
            <a:r>
              <a:rPr lang="en-US" sz="2000" b="1" dirty="0" smtClean="0"/>
              <a:t>SEQ</a:t>
            </a:r>
            <a:r>
              <a:rPr lang="en-US" sz="2000" dirty="0" smtClean="0"/>
              <a:t> on the fifth line.</a:t>
            </a:r>
            <a:br>
              <a:rPr lang="en-US" sz="2000" dirty="0" smtClean="0"/>
            </a:br>
            <a:r>
              <a:rPr lang="en-US" sz="2000" dirty="0" smtClean="0">
                <a:hlinkClick r:id="" action="ppaction://customshow?id=0&amp;return=true"/>
              </a:rPr>
              <a:t>Custom Show 1</a:t>
            </a:r>
            <a:r>
              <a:rPr lang="en-US" sz="2000" dirty="0"/>
              <a:t/>
            </a:r>
            <a:br>
              <a:rPr lang="en-US" sz="2000" dirty="0"/>
            </a:br>
            <a:r>
              <a:rPr lang="en-US" sz="2000" dirty="0" smtClean="0"/>
              <a:t>Under the </a:t>
            </a:r>
            <a:r>
              <a:rPr lang="en-US" sz="2000" b="1" dirty="0" smtClean="0">
                <a:solidFill>
                  <a:srgbClr val="000099"/>
                </a:solidFill>
              </a:rPr>
              <a:t>Y= button</a:t>
            </a:r>
            <a:r>
              <a:rPr lang="en-US" sz="2000" dirty="0" smtClean="0"/>
              <a:t>, there are </a:t>
            </a:r>
            <a:br>
              <a:rPr lang="en-US" sz="2000" dirty="0" smtClean="0"/>
            </a:br>
            <a:r>
              <a:rPr lang="en-US" sz="2000" dirty="0" smtClean="0"/>
              <a:t>several pieces of information to</a:t>
            </a:r>
            <a:br>
              <a:rPr lang="en-US" sz="2000" dirty="0" smtClean="0"/>
            </a:br>
            <a:r>
              <a:rPr lang="en-US" sz="2000" dirty="0" smtClean="0"/>
              <a:t>fill in. *</a:t>
            </a:r>
            <a:r>
              <a:rPr lang="en-US" sz="2000" b="1" dirty="0" smtClean="0"/>
              <a:t>u(</a:t>
            </a:r>
            <a:r>
              <a:rPr lang="en-US" sz="2000" b="1" i="1" dirty="0" smtClean="0"/>
              <a:t>n</a:t>
            </a:r>
            <a:r>
              <a:rPr lang="en-US" sz="2000" b="1" dirty="0" smtClean="0"/>
              <a:t>) = </a:t>
            </a:r>
            <a:r>
              <a:rPr lang="en-US" sz="2000" dirty="0" smtClean="0"/>
              <a:t>the rule for finding</a:t>
            </a:r>
            <a:br>
              <a:rPr lang="en-US" sz="2000" dirty="0" smtClean="0"/>
            </a:br>
            <a:r>
              <a:rPr lang="en-US" sz="2000" dirty="0" smtClean="0"/>
              <a:t>a value. You must use the </a:t>
            </a:r>
            <a:r>
              <a:rPr lang="en-US" sz="2000" b="1" dirty="0" smtClean="0"/>
              <a:t>u</a:t>
            </a:r>
            <a:r>
              <a:rPr lang="en-US" sz="2000" dirty="0" smtClean="0"/>
              <a:t> found</a:t>
            </a:r>
            <a:br>
              <a:rPr lang="en-US" sz="2000" dirty="0" smtClean="0"/>
            </a:br>
            <a:r>
              <a:rPr lang="en-US" sz="2000" dirty="0" smtClean="0"/>
              <a:t>by </a:t>
            </a:r>
            <a:r>
              <a:rPr lang="en-US" sz="2000" dirty="0" smtClean="0">
                <a:hlinkClick r:id="" action="ppaction://noaction"/>
              </a:rPr>
              <a:t>pushing</a:t>
            </a:r>
            <a:r>
              <a:rPr lang="en-US" sz="2000" dirty="0" smtClean="0"/>
              <a:t> 2</a:t>
            </a:r>
            <a:r>
              <a:rPr lang="en-US" sz="2000" baseline="30000" dirty="0" smtClean="0"/>
              <a:t>nd</a:t>
            </a:r>
            <a:r>
              <a:rPr lang="en-US" sz="2000" dirty="0" smtClean="0"/>
              <a:t>, 7.  The </a:t>
            </a:r>
            <a:r>
              <a:rPr lang="en-US" sz="2000" b="1" dirty="0" smtClean="0"/>
              <a:t>n</a:t>
            </a:r>
            <a:r>
              <a:rPr lang="en-US" sz="2000" dirty="0" smtClean="0"/>
              <a:t> must be</a:t>
            </a:r>
            <a:br>
              <a:rPr lang="en-US" sz="2000" dirty="0" smtClean="0"/>
            </a:br>
            <a:r>
              <a:rPr lang="en-US" sz="2000" dirty="0" smtClean="0"/>
              <a:t>the one on the </a:t>
            </a:r>
            <a:r>
              <a:rPr lang="en-US" sz="2000" b="1" dirty="0" err="1" smtClean="0"/>
              <a:t>x,t,theta,</a:t>
            </a:r>
            <a:r>
              <a:rPr lang="en-US" sz="2000" b="1" i="1" dirty="0" err="1" smtClean="0"/>
              <a:t>n</a:t>
            </a:r>
            <a:r>
              <a:rPr lang="en-US" sz="2000" dirty="0" smtClean="0"/>
              <a:t> key. </a:t>
            </a:r>
            <a:br>
              <a:rPr lang="en-US" sz="2000" dirty="0" smtClean="0"/>
            </a:br>
            <a:r>
              <a:rPr lang="en-US" sz="2000" dirty="0" smtClean="0"/>
              <a:t>*</a:t>
            </a:r>
            <a:r>
              <a:rPr lang="en-US" sz="2000" b="1" dirty="0" smtClean="0"/>
              <a:t>u(</a:t>
            </a:r>
            <a:r>
              <a:rPr lang="en-US" sz="2000" b="1" i="1" dirty="0" err="1" smtClean="0"/>
              <a:t>n</a:t>
            </a:r>
            <a:r>
              <a:rPr lang="en-US" sz="2000" b="1" dirty="0" err="1" smtClean="0"/>
              <a:t>Min</a:t>
            </a:r>
            <a:r>
              <a:rPr lang="en-US" sz="2000" b="1" dirty="0" smtClean="0"/>
              <a:t>)</a:t>
            </a:r>
            <a:r>
              <a:rPr lang="en-US" sz="2000" dirty="0" smtClean="0"/>
              <a:t> = the minimum amount</a:t>
            </a:r>
            <a:br>
              <a:rPr lang="en-US" sz="2000" dirty="0" smtClean="0"/>
            </a:br>
            <a:r>
              <a:rPr lang="en-US" sz="2000" dirty="0" smtClean="0"/>
              <a:t>you have to begin.</a:t>
            </a:r>
            <a:br>
              <a:rPr lang="en-US" sz="2000" dirty="0" smtClean="0"/>
            </a:br>
            <a:r>
              <a:rPr lang="en-US" sz="2000" dirty="0"/>
              <a:t/>
            </a:r>
            <a:br>
              <a:rPr lang="en-US" sz="2000" dirty="0"/>
            </a:br>
            <a:r>
              <a:rPr lang="en-US" sz="2000" dirty="0" smtClean="0"/>
              <a:t>Now the </a:t>
            </a:r>
            <a:r>
              <a:rPr lang="en-US" sz="2000" b="1" dirty="0" smtClean="0">
                <a:solidFill>
                  <a:srgbClr val="000099"/>
                </a:solidFill>
              </a:rPr>
              <a:t>WINDOW</a:t>
            </a:r>
            <a:r>
              <a:rPr lang="en-US" sz="2000" dirty="0" smtClean="0">
                <a:solidFill>
                  <a:srgbClr val="000099"/>
                </a:solidFill>
              </a:rPr>
              <a:t> </a:t>
            </a:r>
            <a:r>
              <a:rPr lang="en-US" sz="2000" dirty="0" smtClean="0"/>
              <a:t>button.  </a:t>
            </a:r>
            <a:r>
              <a:rPr lang="en-US" sz="2000" b="1" i="1" dirty="0" err="1" smtClean="0"/>
              <a:t>n</a:t>
            </a:r>
            <a:r>
              <a:rPr lang="en-US" sz="2000" b="1" dirty="0" err="1" smtClean="0"/>
              <a:t>Min</a:t>
            </a:r>
            <a:r>
              <a:rPr lang="en-US" sz="2000" b="1" dirty="0" smtClean="0"/>
              <a:t> =</a:t>
            </a:r>
            <a:r>
              <a:rPr lang="en-US" sz="2000" dirty="0" smtClean="0"/>
              <a:t> 1</a:t>
            </a:r>
            <a:br>
              <a:rPr lang="en-US" sz="2000" dirty="0" smtClean="0"/>
            </a:br>
            <a:r>
              <a:rPr lang="en-US" sz="2000" dirty="0" smtClean="0"/>
              <a:t>because we always want to begin with </a:t>
            </a:r>
            <a:br>
              <a:rPr lang="en-US" sz="2000" dirty="0" smtClean="0"/>
            </a:br>
            <a:r>
              <a:rPr lang="en-US" sz="2000" dirty="0" smtClean="0"/>
              <a:t>an </a:t>
            </a:r>
            <a:r>
              <a:rPr lang="en-US" sz="2000" i="1" dirty="0" smtClean="0"/>
              <a:t>n</a:t>
            </a:r>
            <a:r>
              <a:rPr lang="en-US" sz="2000" dirty="0" smtClean="0"/>
              <a:t> of 1. </a:t>
            </a:r>
            <a:r>
              <a:rPr lang="en-US" sz="2000" b="1" i="1" dirty="0" err="1" smtClean="0"/>
              <a:t>n</a:t>
            </a:r>
            <a:r>
              <a:rPr lang="en-US" sz="2000" b="1" dirty="0" err="1" smtClean="0"/>
              <a:t>Max</a:t>
            </a:r>
            <a:r>
              <a:rPr lang="en-US" sz="2000" b="1" dirty="0" smtClean="0"/>
              <a:t> =</a:t>
            </a:r>
            <a:r>
              <a:rPr lang="en-US" sz="2000" dirty="0" smtClean="0"/>
              <a:t> how many values </a:t>
            </a:r>
            <a:br>
              <a:rPr lang="en-US" sz="2000" dirty="0" smtClean="0"/>
            </a:br>
            <a:r>
              <a:rPr lang="en-US" sz="2000" dirty="0" smtClean="0"/>
              <a:t>you want to calculate. </a:t>
            </a:r>
            <a:r>
              <a:rPr lang="en-US" sz="2000" b="1" dirty="0" err="1" smtClean="0"/>
              <a:t>PlotStart</a:t>
            </a:r>
            <a:r>
              <a:rPr lang="en-US" sz="2000" b="1" dirty="0" smtClean="0"/>
              <a:t> =</a:t>
            </a:r>
            <a:r>
              <a:rPr lang="en-US" sz="2000" dirty="0" smtClean="0"/>
              <a:t> 1. </a:t>
            </a:r>
            <a:br>
              <a:rPr lang="en-US" sz="2000" dirty="0" smtClean="0"/>
            </a:br>
            <a:r>
              <a:rPr lang="en-US" sz="2000" b="1" dirty="0" err="1" smtClean="0"/>
              <a:t>PlotStep</a:t>
            </a:r>
            <a:r>
              <a:rPr lang="en-US" sz="2000" dirty="0" smtClean="0"/>
              <a:t> = 1. </a:t>
            </a:r>
            <a:r>
              <a:rPr lang="en-US" sz="2000" b="1" dirty="0" err="1" smtClean="0"/>
              <a:t>Xmin</a:t>
            </a:r>
            <a:r>
              <a:rPr lang="en-US" sz="2000" dirty="0" smtClean="0"/>
              <a:t>, </a:t>
            </a:r>
            <a:r>
              <a:rPr lang="en-US" sz="2000" b="1" dirty="0" err="1" smtClean="0"/>
              <a:t>Xmax</a:t>
            </a:r>
            <a:r>
              <a:rPr lang="en-US" sz="2000" dirty="0" smtClean="0"/>
              <a:t>, </a:t>
            </a:r>
            <a:r>
              <a:rPr lang="en-US" sz="2000" b="1" dirty="0" err="1" smtClean="0"/>
              <a:t>Xscl</a:t>
            </a:r>
            <a:r>
              <a:rPr lang="en-US" sz="2000" dirty="0" smtClean="0"/>
              <a:t>, </a:t>
            </a:r>
            <a:r>
              <a:rPr lang="en-US" sz="2000" b="1" dirty="0" err="1" smtClean="0"/>
              <a:t>Ymin</a:t>
            </a:r>
            <a:r>
              <a:rPr lang="en-US" sz="2000" dirty="0" smtClean="0"/>
              <a:t>,</a:t>
            </a:r>
            <a:br>
              <a:rPr lang="en-US" sz="2000" dirty="0" smtClean="0"/>
            </a:br>
            <a:r>
              <a:rPr lang="en-US" sz="2000" b="1" dirty="0" err="1" smtClean="0"/>
              <a:t>Ymax</a:t>
            </a:r>
            <a:r>
              <a:rPr lang="en-US" sz="2000" dirty="0" smtClean="0"/>
              <a:t>, and </a:t>
            </a:r>
            <a:r>
              <a:rPr lang="en-US" sz="2000" b="1" dirty="0" err="1" smtClean="0"/>
              <a:t>Xscl</a:t>
            </a:r>
            <a:r>
              <a:rPr lang="en-US" sz="2000" dirty="0" smtClean="0"/>
              <a:t> are all the same as in </a:t>
            </a:r>
            <a:br>
              <a:rPr lang="en-US" sz="2000" dirty="0" smtClean="0"/>
            </a:br>
            <a:r>
              <a:rPr lang="en-US" sz="2000" dirty="0" smtClean="0"/>
              <a:t>function mode.</a:t>
            </a:r>
            <a:br>
              <a:rPr lang="en-US" sz="2000" dirty="0" smtClean="0"/>
            </a:br>
            <a:endParaRPr 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0254" y="838200"/>
            <a:ext cx="2410691" cy="181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0254" y="2819400"/>
            <a:ext cx="2410691" cy="181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0254" y="4800600"/>
            <a:ext cx="2410691" cy="1811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067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l"/>
            <a:r>
              <a:rPr lang="en-US" sz="3200" dirty="0" smtClean="0"/>
              <a:t/>
            </a:r>
            <a:br>
              <a:rPr lang="en-US" sz="3200" dirty="0" smtClean="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t>
            </a:r>
            <a:r>
              <a:rPr lang="en-US" sz="3200" dirty="0" smtClean="0"/>
              <a:t> </a:t>
            </a:r>
            <a:r>
              <a:rPr lang="en-US" sz="3200" i="1" dirty="0" smtClean="0"/>
              <a:t>P</a:t>
            </a:r>
            <a:r>
              <a:rPr lang="en-US" sz="3200" dirty="0" smtClean="0"/>
              <a:t>=0.50                    </a:t>
            </a:r>
            <a:r>
              <a:rPr lang="en-US" sz="3200" i="1" dirty="0" smtClean="0"/>
              <a:t>P</a:t>
            </a:r>
            <a:r>
              <a:rPr lang="en-US" sz="3200" dirty="0" smtClean="0"/>
              <a:t>=0.75                   </a:t>
            </a:r>
            <a:r>
              <a:rPr lang="en-US" sz="3200" i="1" dirty="0" smtClean="0"/>
              <a:t>P</a:t>
            </a:r>
            <a:r>
              <a:rPr lang="en-US" sz="3200" dirty="0" smtClean="0"/>
              <a:t>=0.90</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The actual data is shown as red squares. The recursive values we are generating are shown as blue dots.  Notice how the recursive values are tending toward the actual data as the </a:t>
            </a:r>
            <a:r>
              <a:rPr lang="en-US" sz="3200" i="1" dirty="0" smtClean="0"/>
              <a:t>P</a:t>
            </a:r>
            <a:r>
              <a:rPr lang="en-US" sz="3200" dirty="0" smtClean="0"/>
              <a:t> value increases.  </a:t>
            </a: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endParaRPr lang="en-US" sz="3200"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219200"/>
            <a:ext cx="2066925" cy="1553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26358"/>
            <a:ext cx="2057400" cy="1546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26358"/>
            <a:ext cx="2078182" cy="156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27602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l"/>
            <a:r>
              <a:rPr lang="en-US" dirty="0" smtClean="0"/>
              <a:t>   </a:t>
            </a:r>
            <a:r>
              <a:rPr lang="en-US" sz="3200" i="1" dirty="0" smtClean="0"/>
              <a:t>P</a:t>
            </a:r>
            <a:r>
              <a:rPr lang="en-US" sz="3200" dirty="0" smtClean="0"/>
              <a:t>=0.95                     </a:t>
            </a:r>
            <a:r>
              <a:rPr lang="en-US" sz="3200" i="1" dirty="0" smtClean="0"/>
              <a:t>P</a:t>
            </a:r>
            <a:r>
              <a:rPr lang="en-US" sz="3200" dirty="0" smtClean="0"/>
              <a:t>=0.96                     </a:t>
            </a:r>
            <a:r>
              <a:rPr lang="en-US" sz="3200" i="1" dirty="0" smtClean="0"/>
              <a:t>P</a:t>
            </a:r>
            <a:r>
              <a:rPr lang="en-US" sz="3200" dirty="0" smtClean="0"/>
              <a:t>=0.97</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600" dirty="0" smtClean="0"/>
              <a:t>A </a:t>
            </a:r>
            <a:r>
              <a:rPr lang="en-US" sz="3600" i="1" dirty="0" smtClean="0"/>
              <a:t>P</a:t>
            </a:r>
            <a:r>
              <a:rPr lang="en-US" sz="3600" dirty="0" smtClean="0"/>
              <a:t> value of 0.96 seems to be a good fit.  </a:t>
            </a:r>
            <a:r>
              <a:rPr lang="en-US" dirty="0" smtClean="0"/>
              <a:t/>
            </a:r>
            <a:br>
              <a:rPr lang="en-US" dirty="0" smtClean="0"/>
            </a:br>
            <a:r>
              <a:rPr lang="en-US" dirty="0"/>
              <a:t/>
            </a:r>
            <a:br>
              <a:rPr lang="en-US" dirty="0"/>
            </a:br>
            <a:r>
              <a:rPr lang="en-US" dirty="0" smtClean="0"/>
              <a:t/>
            </a:r>
            <a:br>
              <a:rPr lang="en-US" dirty="0" smtClean="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9100"/>
            <a:ext cx="1914525" cy="143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536259"/>
            <a:ext cx="1905000" cy="1431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1479" y="1515246"/>
            <a:ext cx="1932959" cy="1452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24159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6278562"/>
              </a:xfrm>
            </p:spPr>
            <p:txBody>
              <a:bodyPr/>
              <a:lstStyle/>
              <a:p>
                <a:r>
                  <a:rPr lang="en-US" dirty="0" smtClean="0"/>
                  <a:t>Find an explicit function </a:t>
                </a:r>
                <a14:m>
                  <m:oMath xmlns="" xmlns:m="http://schemas.openxmlformats.org/officeDocument/2006/math">
                    <m:r>
                      <a:rPr lang="en-US" b="1" i="1">
                        <a:latin typeface="Cambria Math"/>
                      </a:rPr>
                      <m:t>𝑺</m:t>
                    </m:r>
                    <m:r>
                      <a:rPr lang="en-US" b="1" i="1">
                        <a:latin typeface="Cambria Math"/>
                      </a:rPr>
                      <m:t>=</m:t>
                    </m:r>
                    <m:r>
                      <a:rPr lang="en-US" b="1" i="1">
                        <a:latin typeface="Cambria Math"/>
                      </a:rPr>
                      <m:t>𝒇</m:t>
                    </m:r>
                    <m:r>
                      <a:rPr lang="en-US" b="1" i="1">
                        <a:latin typeface="Cambria Math"/>
                      </a:rPr>
                      <m:t>(</m:t>
                    </m:r>
                    <m:r>
                      <a:rPr lang="en-US" b="1" i="1">
                        <a:latin typeface="Cambria Math"/>
                      </a:rPr>
                      <m:t>𝑻</m:t>
                    </m:r>
                    <m:r>
                      <a:rPr lang="en-US" b="1" i="1">
                        <a:latin typeface="Cambria Math"/>
                      </a:rPr>
                      <m:t>)</m:t>
                    </m:r>
                  </m:oMath>
                </a14:m>
                <a:r>
                  <a:rPr lang="en-US" dirty="0"/>
                  <a:t/>
                </a:r>
                <a:br>
                  <a:rPr lang="en-US" dirty="0"/>
                </a:br>
                <a:r>
                  <a:rPr lang="en-US" dirty="0" smtClean="0"/>
                  <a:t>that gives the same values as the recursive model you found.</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6278562"/>
              </a:xfrm>
              <a:blipFill rotWithShape="1">
                <a:blip r:embed="rId2"/>
                <a:stretch>
                  <a:fillRect l="-1037" r="-1037"/>
                </a:stretch>
              </a:blipFill>
            </p:spPr>
            <p:txBody>
              <a:bodyPr/>
              <a:lstStyle/>
              <a:p>
                <a:r>
                  <a:rPr lang="en-US">
                    <a:noFill/>
                  </a:rPr>
                  <a:t> </a:t>
                </a:r>
              </a:p>
            </p:txBody>
          </p:sp>
        </mc:Fallback>
      </mc:AlternateContent>
      <p:pic>
        <p:nvPicPr>
          <p:cNvPr id="3" name="Picture 2" descr="C:\Users\Robinson\AppData\Local\Microsoft\Windows\Temporary Internet Files\Content.IE5\LH725D6X\MC9003917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228600"/>
            <a:ext cx="1061241" cy="105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2478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6278562"/>
              </a:xfrm>
            </p:spPr>
            <p:txBody>
              <a:bodyPr>
                <a:normAutofit/>
              </a:bodyPr>
              <a:lstStyle/>
              <a:p>
                <a:pPr algn="just"/>
                <a14:m>
                  <m:oMath xmlns="" xmlns:m="http://schemas.openxmlformats.org/officeDocument/2006/math">
                    <m:r>
                      <a:rPr lang="en-US" b="1" i="1">
                        <a:latin typeface="Cambria Math"/>
                      </a:rPr>
                      <m:t>𝑺</m:t>
                    </m:r>
                    <m:r>
                      <a:rPr lang="en-US" b="1" i="1">
                        <a:latin typeface="Cambria Math"/>
                      </a:rPr>
                      <m:t>=</m:t>
                    </m:r>
                    <m:r>
                      <a:rPr lang="en-US" b="1" i="1">
                        <a:latin typeface="Cambria Math"/>
                      </a:rPr>
                      <m:t>𝒇</m:t>
                    </m:r>
                    <m:d>
                      <m:dPr>
                        <m:ctrlPr>
                          <a:rPr lang="en-US" b="1" i="1">
                            <a:latin typeface="Cambria Math"/>
                          </a:rPr>
                        </m:ctrlPr>
                      </m:dPr>
                      <m:e>
                        <m:r>
                          <a:rPr lang="en-US" b="1" i="1">
                            <a:latin typeface="Cambria Math"/>
                          </a:rPr>
                          <m:t>𝑻</m:t>
                        </m:r>
                      </m:e>
                    </m:d>
                    <m:r>
                      <a:rPr lang="en-US" b="1" i="1">
                        <a:latin typeface="Cambria Math"/>
                      </a:rPr>
                      <m:t>=</m:t>
                    </m:r>
                    <m:sSup>
                      <m:sSupPr>
                        <m:ctrlPr>
                          <a:rPr lang="en-US" b="1" i="1">
                            <a:latin typeface="Cambria Math"/>
                          </a:rPr>
                        </m:ctrlPr>
                      </m:sSupPr>
                      <m:e>
                        <m:r>
                          <a:rPr lang="en-US" b="1" i="1">
                            <a:latin typeface="Cambria Math"/>
                          </a:rPr>
                          <m:t>𝟎</m:t>
                        </m:r>
                        <m:r>
                          <a:rPr lang="en-US" b="1" i="1">
                            <a:latin typeface="Cambria Math"/>
                          </a:rPr>
                          <m:t>.</m:t>
                        </m:r>
                        <m:r>
                          <a:rPr lang="en-US" b="1" i="1">
                            <a:latin typeface="Cambria Math"/>
                          </a:rPr>
                          <m:t>𝟗𝟔</m:t>
                        </m:r>
                      </m:e>
                      <m:sup>
                        <m:r>
                          <a:rPr lang="en-US" b="1" i="1">
                            <a:latin typeface="Cambria Math"/>
                          </a:rPr>
                          <m:t>𝑻</m:t>
                        </m:r>
                      </m:sup>
                    </m:sSup>
                    <m:r>
                      <a:rPr lang="en-US" b="1" i="1">
                        <a:latin typeface="Cambria Math"/>
                      </a:rPr>
                      <m:t>∗</m:t>
                    </m:r>
                    <m:r>
                      <a:rPr lang="en-US" b="1" i="1">
                        <a:latin typeface="Cambria Math"/>
                      </a:rPr>
                      <m:t>𝟗𝟒</m:t>
                    </m:r>
                  </m:oMath>
                </a14:m>
                <a:r>
                  <a:rPr lang="en-US" b="1" dirty="0"/>
                  <a:t>, </a:t>
                </a:r>
                <a:r>
                  <a:rPr lang="en-US" dirty="0"/>
                  <a:t>where T is the number of hours since the </a:t>
                </a:r>
                <a:r>
                  <a:rPr lang="en-US" dirty="0" err="1"/>
                  <a:t>mantid</a:t>
                </a:r>
                <a:r>
                  <a:rPr lang="en-US" dirty="0"/>
                  <a:t> has filled its stomach and </a:t>
                </a:r>
                <a14:m>
                  <m:oMath xmlns="" xmlns:m="http://schemas.openxmlformats.org/officeDocument/2006/math">
                    <m:r>
                      <a:rPr lang="en-US" i="1">
                        <a:latin typeface="Cambria Math"/>
                      </a:rPr>
                      <m:t>𝑓</m:t>
                    </m:r>
                  </m:oMath>
                </a14:m>
                <a:r>
                  <a:rPr lang="en-US" dirty="0"/>
                  <a:t> is its satiation in cg</a:t>
                </a:r>
                <a:r>
                  <a:rPr lang="en-US" dirty="0" smtClean="0"/>
                  <a:t>. Notice that </a:t>
                </a:r>
                <a:r>
                  <a:rPr lang="en-US" b="1" dirty="0" smtClean="0"/>
                  <a:t>0.96</a:t>
                </a:r>
                <a:r>
                  <a:rPr lang="en-US" dirty="0" smtClean="0"/>
                  <a:t> is the percentage of food in the </a:t>
                </a:r>
                <a:r>
                  <a:rPr lang="en-US" dirty="0" err="1" smtClean="0"/>
                  <a:t>mantid’s</a:t>
                </a:r>
                <a:r>
                  <a:rPr lang="en-US" dirty="0" smtClean="0"/>
                  <a:t> stomach and </a:t>
                </a:r>
                <a:r>
                  <a:rPr lang="en-US" b="1" dirty="0" smtClean="0"/>
                  <a:t>94</a:t>
                </a:r>
                <a:r>
                  <a:rPr lang="en-US" dirty="0" smtClean="0"/>
                  <a:t> represents the initial Satiation.</a:t>
                </a:r>
                <a:r>
                  <a:rPr lang="en-US" dirty="0"/>
                  <a:t/>
                </a: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6278562"/>
              </a:xfrm>
              <a:blipFill rotWithShape="1">
                <a:blip r:embed="rId2"/>
                <a:stretch>
                  <a:fillRect l="-2963" r="-2963"/>
                </a:stretch>
              </a:blipFill>
            </p:spPr>
            <p:txBody>
              <a:bodyPr/>
              <a:lstStyle/>
              <a:p>
                <a:r>
                  <a:rPr lang="en-US">
                    <a:noFill/>
                  </a:rPr>
                  <a:t> </a:t>
                </a:r>
              </a:p>
            </p:txBody>
          </p:sp>
        </mc:Fallback>
      </mc:AlternateContent>
    </p:spTree>
    <p:extLst>
      <p:ext uri="{BB962C8B-B14F-4D97-AF65-F5344CB8AC3E}">
        <p14:creationId xmlns:p14="http://schemas.microsoft.com/office/powerpoint/2010/main" val="24374405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algn="just"/>
            <a:r>
              <a:rPr lang="en-US" dirty="0" smtClean="0"/>
              <a:t>Suppose a </a:t>
            </a:r>
            <a:r>
              <a:rPr lang="en-US" dirty="0" err="1" smtClean="0"/>
              <a:t>mantid</a:t>
            </a:r>
            <a:r>
              <a:rPr lang="en-US" dirty="0" smtClean="0"/>
              <a:t> has been without food for 40 hours. How far do you estimate it will travel seeking food? </a:t>
            </a:r>
            <a:endParaRPr lang="en-US" dirty="0"/>
          </a:p>
        </p:txBody>
      </p:sp>
      <p:pic>
        <p:nvPicPr>
          <p:cNvPr id="3" name="Picture 2" descr="C:\Users\Robinson\AppData\Local\Microsoft\Windows\Temporary Internet Files\Content.IE5\LH725D6X\MC900391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3236" y="228600"/>
            <a:ext cx="1061241" cy="105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29950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152400" y="274638"/>
                <a:ext cx="8915400" cy="6430962"/>
              </a:xfrm>
            </p:spPr>
            <p:txBody>
              <a:bodyPr/>
              <a:lstStyle/>
              <a:p>
                <a:pPr algn="l"/>
                <a:r>
                  <a:rPr lang="en-US" sz="3400" dirty="0" smtClean="0"/>
                  <a:t>The satiation level after </a:t>
                </a:r>
                <a:r>
                  <a:rPr lang="en-US" sz="3400" b="1" i="1" dirty="0" smtClean="0"/>
                  <a:t>T=40</a:t>
                </a:r>
                <a:r>
                  <a:rPr lang="en-US" sz="3400" dirty="0" smtClean="0"/>
                  <a:t> hours is given by</a:t>
                </a:r>
                <a:r>
                  <a:rPr lang="en-US" sz="3400" b="1" dirty="0"/>
                  <a:t> </a:t>
                </a:r>
                <a14:m>
                  <m:oMath xmlns="" xmlns:m="http://schemas.openxmlformats.org/officeDocument/2006/math">
                    <m:r>
                      <a:rPr lang="en-US" sz="3400" b="1" i="1">
                        <a:latin typeface="Cambria Math"/>
                      </a:rPr>
                      <m:t>𝑺</m:t>
                    </m:r>
                    <m:r>
                      <a:rPr lang="en-US" sz="3400" b="1" i="1">
                        <a:latin typeface="Cambria Math"/>
                      </a:rPr>
                      <m:t>=</m:t>
                    </m:r>
                    <m:r>
                      <a:rPr lang="en-US" sz="3400" b="1" i="1">
                        <a:latin typeface="Cambria Math"/>
                      </a:rPr>
                      <m:t>𝒇</m:t>
                    </m:r>
                    <m:d>
                      <m:dPr>
                        <m:ctrlPr>
                          <a:rPr lang="en-US" sz="3400" b="1" i="1">
                            <a:latin typeface="Cambria Math"/>
                          </a:rPr>
                        </m:ctrlPr>
                      </m:dPr>
                      <m:e>
                        <m:r>
                          <a:rPr lang="en-US" sz="3400" b="1" i="1">
                            <a:latin typeface="Cambria Math"/>
                          </a:rPr>
                          <m:t>𝟒𝟎</m:t>
                        </m:r>
                      </m:e>
                    </m:d>
                    <m:r>
                      <a:rPr lang="en-US" sz="3400" b="1" i="1">
                        <a:latin typeface="Cambria Math"/>
                      </a:rPr>
                      <m:t>=</m:t>
                    </m:r>
                    <m:sSup>
                      <m:sSupPr>
                        <m:ctrlPr>
                          <a:rPr lang="en-US" sz="3400" b="1" i="1">
                            <a:latin typeface="Cambria Math"/>
                          </a:rPr>
                        </m:ctrlPr>
                      </m:sSupPr>
                      <m:e>
                        <m:r>
                          <a:rPr lang="en-US" sz="3400" b="1" i="1">
                            <a:latin typeface="Cambria Math"/>
                          </a:rPr>
                          <m:t>𝟎</m:t>
                        </m:r>
                        <m:r>
                          <a:rPr lang="en-US" sz="3400" b="1" i="1">
                            <a:latin typeface="Cambria Math"/>
                          </a:rPr>
                          <m:t>.</m:t>
                        </m:r>
                        <m:r>
                          <a:rPr lang="en-US" sz="3400" b="1" i="1">
                            <a:latin typeface="Cambria Math"/>
                          </a:rPr>
                          <m:t>𝟗𝟔</m:t>
                        </m:r>
                      </m:e>
                      <m:sup>
                        <m:r>
                          <a:rPr lang="en-US" sz="3400" b="1" i="1">
                            <a:latin typeface="Cambria Math"/>
                          </a:rPr>
                          <m:t>𝟒𝟎</m:t>
                        </m:r>
                      </m:sup>
                    </m:sSup>
                    <m:r>
                      <a:rPr lang="en-US" sz="3400" b="1" i="1">
                        <a:latin typeface="Cambria Math"/>
                      </a:rPr>
                      <m:t>∗</m:t>
                    </m:r>
                    <m:r>
                      <a:rPr lang="en-US" sz="3400" b="1" i="1">
                        <a:latin typeface="Cambria Math"/>
                      </a:rPr>
                      <m:t>𝟗𝟒</m:t>
                    </m:r>
                    <m:r>
                      <a:rPr lang="en-US" sz="3400" b="1" i="1">
                        <a:latin typeface="Cambria Math"/>
                      </a:rPr>
                      <m:t>=</m:t>
                    </m:r>
                    <m:r>
                      <a:rPr lang="en-US" sz="3400" b="1" i="1">
                        <a:latin typeface="Cambria Math"/>
                      </a:rPr>
                      <m:t>𝟏𝟖</m:t>
                    </m:r>
                    <m:r>
                      <a:rPr lang="en-US" sz="3400" b="1" i="1">
                        <a:latin typeface="Cambria Math"/>
                      </a:rPr>
                      <m:t>.</m:t>
                    </m:r>
                    <m:r>
                      <a:rPr lang="en-US" sz="3400" b="1" i="1">
                        <a:latin typeface="Cambria Math"/>
                      </a:rPr>
                      <m:t>𝟑𝟔</m:t>
                    </m:r>
                  </m:oMath>
                </a14:m>
                <a:r>
                  <a:rPr lang="en-US" sz="3400" dirty="0" smtClean="0"/>
                  <a:t>.  Now we have a value for Satiation level that we can use in our original linear function </a:t>
                </a:r>
                <a:r>
                  <a:rPr lang="en-US" sz="3400" i="1" dirty="0" smtClean="0"/>
                  <a:t/>
                </a:r>
                <a:br>
                  <a:rPr lang="en-US" sz="3400" i="1" dirty="0" smtClean="0"/>
                </a:br>
                <a14:m>
                  <m:oMathPara xmlns="" xmlns:m="http://schemas.openxmlformats.org/officeDocument/2006/math">
                    <m:oMathParaPr>
                      <m:jc m:val="centerGroup"/>
                    </m:oMathParaPr>
                    <m:oMath xmlns:m="http://schemas.openxmlformats.org/officeDocument/2006/math">
                      <m:r>
                        <a:rPr lang="en-US" sz="3000" i="1">
                          <a:latin typeface="Cambria Math"/>
                        </a:rPr>
                        <m:t>𝑅</m:t>
                      </m:r>
                      <m:r>
                        <a:rPr lang="en-US" sz="3000" i="1">
                          <a:latin typeface="Cambria Math"/>
                        </a:rPr>
                        <m:t>(18.36)=</m:t>
                      </m:r>
                      <m:d>
                        <m:dPr>
                          <m:begChr m:val="{"/>
                          <m:endChr m:val=""/>
                          <m:ctrlPr>
                            <a:rPr lang="en-US" sz="3000" i="1">
                              <a:latin typeface="Cambria Math"/>
                            </a:rPr>
                          </m:ctrlPr>
                        </m:dPr>
                        <m:e>
                          <m:eqArr>
                            <m:eqArrPr>
                              <m:ctrlPr>
                                <a:rPr lang="en-US" sz="3000" i="1">
                                  <a:latin typeface="Cambria Math"/>
                                </a:rPr>
                              </m:ctrlPr>
                            </m:eqArrPr>
                            <m:e>
                              <m:r>
                                <a:rPr lang="en-US" sz="3000" i="1">
                                  <a:latin typeface="Cambria Math"/>
                                </a:rPr>
                                <m:t>−1.24∗18.36+76.26        </m:t>
                              </m:r>
                              <m:r>
                                <a:rPr lang="en-US" sz="3000" i="1">
                                  <a:latin typeface="Cambria Math"/>
                                </a:rPr>
                                <m:t>𝑖𝑓</m:t>
                              </m:r>
                              <m:r>
                                <a:rPr lang="en-US" sz="3000" i="1">
                                  <a:latin typeface="Cambria Math"/>
                                </a:rPr>
                                <m:t> </m:t>
                              </m:r>
                              <m:r>
                                <a:rPr lang="en-US" sz="3000" i="1">
                                  <a:latin typeface="Cambria Math"/>
                                </a:rPr>
                                <m:t>𝑆</m:t>
                              </m:r>
                              <m:r>
                                <a:rPr lang="en-US" sz="3000" i="1">
                                  <a:latin typeface="Cambria Math"/>
                                </a:rPr>
                                <m:t>&lt;61.5</m:t>
                              </m:r>
                            </m:e>
                            <m:e>
                              <m:r>
                                <a:rPr lang="en-US" sz="3000" i="1">
                                  <a:latin typeface="Cambria Math"/>
                                </a:rPr>
                                <m:t>0                                                 </m:t>
                              </m:r>
                              <m:r>
                                <a:rPr lang="en-US" sz="3000" i="1">
                                  <a:latin typeface="Cambria Math"/>
                                </a:rPr>
                                <m:t>𝑖𝑓</m:t>
                              </m:r>
                              <m:r>
                                <a:rPr lang="en-US" sz="3000" i="1">
                                  <a:latin typeface="Cambria Math"/>
                                </a:rPr>
                                <m:t> </m:t>
                              </m:r>
                              <m:r>
                                <a:rPr lang="en-US" sz="3000" i="1">
                                  <a:latin typeface="Cambria Math"/>
                                </a:rPr>
                                <m:t>𝑆</m:t>
                              </m:r>
                              <m:r>
                                <a:rPr lang="en-US" sz="3000" i="1">
                                  <a:latin typeface="Cambria Math"/>
                                </a:rPr>
                                <m:t>≥61.5</m:t>
                              </m:r>
                            </m:e>
                          </m:eqArr>
                        </m:e>
                      </m:d>
                    </m:oMath>
                  </m:oMathPara>
                </a14:m>
                <a:r>
                  <a:rPr lang="en-US" sz="3000" i="1" dirty="0">
                    <a:latin typeface="Cambria Math"/>
                  </a:rPr>
                  <a:t/>
                </a:r>
                <a:br>
                  <a:rPr lang="en-US" sz="3000" i="1" dirty="0">
                    <a:latin typeface="Cambria Math"/>
                  </a:rPr>
                </a:br>
                <a14:m>
                  <m:oMath xmlns="" xmlns:m="http://schemas.openxmlformats.org/officeDocument/2006/math">
                    <m:r>
                      <a:rPr lang="en-US" sz="3000" i="1">
                        <a:latin typeface="Cambria Math"/>
                      </a:rPr>
                      <m:t>=53.49</m:t>
                    </m:r>
                  </m:oMath>
                </a14:m>
                <a:r>
                  <a:rPr lang="en-US" sz="3600" dirty="0" smtClean="0"/>
                  <a:t> mm</a:t>
                </a:r>
                <a:r>
                  <a:rPr lang="en-US" sz="3600" dirty="0"/>
                  <a:t/>
                </a:r>
                <a:br>
                  <a:rPr lang="en-US" sz="3600" dirty="0"/>
                </a:br>
                <a:r>
                  <a:rPr lang="en-US" sz="3600" dirty="0"/>
                  <a:t/>
                </a:r>
                <a:br>
                  <a:rPr lang="en-US" sz="3600" dirty="0"/>
                </a:br>
                <a:endParaRPr lang="en-US" sz="34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152400" y="274638"/>
                <a:ext cx="8915400" cy="6430962"/>
              </a:xfrm>
              <a:blipFill rotWithShape="1">
                <a:blip r:embed="rId2"/>
                <a:stretch>
                  <a:fillRect l="-1846" r="-1299"/>
                </a:stretch>
              </a:blipFill>
            </p:spPr>
            <p:txBody>
              <a:bodyPr/>
              <a:lstStyle/>
              <a:p>
                <a:r>
                  <a:rPr lang="en-US">
                    <a:noFill/>
                  </a:rPr>
                  <a:t> </a:t>
                </a:r>
              </a:p>
            </p:txBody>
          </p:sp>
        </mc:Fallback>
      </mc:AlternateContent>
    </p:spTree>
    <p:extLst>
      <p:ext uri="{BB962C8B-B14F-4D97-AF65-F5344CB8AC3E}">
        <p14:creationId xmlns:p14="http://schemas.microsoft.com/office/powerpoint/2010/main" val="939140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r>
              <a:rPr lang="en-US" dirty="0" smtClean="0"/>
              <a:t>Suppose a </a:t>
            </a:r>
            <a:r>
              <a:rPr lang="en-US" dirty="0" err="1" smtClean="0"/>
              <a:t>mantid</a:t>
            </a:r>
            <a:r>
              <a:rPr lang="en-US" dirty="0" smtClean="0"/>
              <a:t> is willing to travel 47 mm for food.  Approximately how long has it gone without eating?</a:t>
            </a:r>
            <a:endParaRPr lang="en-US" dirty="0"/>
          </a:p>
        </p:txBody>
      </p:sp>
      <p:pic>
        <p:nvPicPr>
          <p:cNvPr id="3" name="Picture 2" descr="C:\Users\Robinson\AppData\Local\Microsoft\Windows\Temporary Internet Files\Content.IE5\LH725D6X\MC900391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1673" y="228600"/>
            <a:ext cx="1061241" cy="105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45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0273" y="27709"/>
                <a:ext cx="8229600" cy="6629400"/>
              </a:xfrm>
            </p:spPr>
            <p:txBody>
              <a:bodyPr>
                <a:normAutofit fontScale="90000"/>
              </a:bodyPr>
              <a:lstStyle/>
              <a:p>
                <a:pPr algn="l"/>
                <a:r>
                  <a:rPr lang="en-US" sz="3800" dirty="0" smtClean="0"/>
                  <a:t>Set </a:t>
                </a:r>
                <a:r>
                  <a:rPr lang="en-US" sz="3800" dirty="0"/>
                  <a:t>R(S)=</a:t>
                </a:r>
                <a:r>
                  <a:rPr lang="en-US" sz="3800" dirty="0" smtClean="0"/>
                  <a:t>47 and solve for </a:t>
                </a:r>
                <a14:m>
                  <m:oMath xmlns="" xmlns:m="http://schemas.openxmlformats.org/officeDocument/2006/math">
                    <m:r>
                      <a:rPr lang="en-US" sz="3800" i="1">
                        <a:latin typeface="Cambria Math"/>
                      </a:rPr>
                      <m:t>𝑆</m:t>
                    </m:r>
                  </m:oMath>
                </a14:m>
                <a:r>
                  <a:rPr lang="en-US" sz="3800" dirty="0" smtClean="0"/>
                  <a:t> to get </a:t>
                </a:r>
                <a14:m>
                  <m:oMath xmlns="" xmlns:m="http://schemas.openxmlformats.org/officeDocument/2006/math">
                    <m:r>
                      <a:rPr lang="en-US" sz="3800" i="1">
                        <a:latin typeface="Cambria Math"/>
                      </a:rPr>
                      <m:t>𝑆</m:t>
                    </m:r>
                  </m:oMath>
                </a14:m>
                <a:r>
                  <a:rPr lang="en-US" sz="3800" dirty="0"/>
                  <a:t>=</a:t>
                </a:r>
                <a:r>
                  <a:rPr lang="en-US" sz="3800" dirty="0" smtClean="0"/>
                  <a:t>23.60.  Now set </a:t>
                </a:r>
                <a14:m>
                  <m:oMath xmlns="" xmlns:m="http://schemas.openxmlformats.org/officeDocument/2006/math">
                    <m:r>
                      <a:rPr lang="en-US" sz="3800" i="1">
                        <a:latin typeface="Cambria Math"/>
                      </a:rPr>
                      <m:t>𝑓</m:t>
                    </m:r>
                    <m:d>
                      <m:dPr>
                        <m:ctrlPr>
                          <a:rPr lang="en-US" sz="3800" i="1">
                            <a:latin typeface="Cambria Math"/>
                          </a:rPr>
                        </m:ctrlPr>
                      </m:dPr>
                      <m:e>
                        <m:r>
                          <a:rPr lang="en-US" sz="3800" i="1">
                            <a:latin typeface="Cambria Math"/>
                          </a:rPr>
                          <m:t>𝑇</m:t>
                        </m:r>
                      </m:e>
                    </m:d>
                    <m:r>
                      <a:rPr lang="en-US" sz="3800" i="1">
                        <a:latin typeface="Cambria Math"/>
                      </a:rPr>
                      <m:t>=23.60</m:t>
                    </m:r>
                  </m:oMath>
                </a14:m>
                <a:r>
                  <a:rPr lang="en-US" sz="3800" dirty="0" smtClean="0"/>
                  <a:t>.  This gives us </a:t>
                </a:r>
                <a14:m>
                  <m:oMath xmlns="" xmlns:m="http://schemas.openxmlformats.org/officeDocument/2006/math">
                    <m:r>
                      <a:rPr lang="en-US" sz="3800" i="1">
                        <a:latin typeface="Cambria Math"/>
                      </a:rPr>
                      <m:t>23.60=</m:t>
                    </m:r>
                    <m:sSup>
                      <m:sSupPr>
                        <m:ctrlPr>
                          <a:rPr lang="en-US" sz="3800" i="1">
                            <a:latin typeface="Cambria Math"/>
                          </a:rPr>
                        </m:ctrlPr>
                      </m:sSupPr>
                      <m:e>
                        <m:r>
                          <a:rPr lang="en-US" sz="3800" i="1">
                            <a:latin typeface="Cambria Math"/>
                          </a:rPr>
                          <m:t>0.96</m:t>
                        </m:r>
                      </m:e>
                      <m:sup>
                        <m:r>
                          <a:rPr lang="en-US" sz="3800" i="1">
                            <a:latin typeface="Cambria Math"/>
                          </a:rPr>
                          <m:t>𝑡</m:t>
                        </m:r>
                      </m:sup>
                    </m:sSup>
                    <m:r>
                      <a:rPr lang="en-US" sz="3800" i="1">
                        <a:latin typeface="Cambria Math"/>
                      </a:rPr>
                      <m:t>∗94</m:t>
                    </m:r>
                  </m:oMath>
                </a14:m>
                <a:r>
                  <a:rPr lang="en-US" sz="3800" dirty="0" smtClean="0"/>
                  <a:t>. </a:t>
                </a:r>
                <a:br>
                  <a:rPr lang="en-US" sz="3800" dirty="0" smtClean="0"/>
                </a:br>
                <a:r>
                  <a:rPr lang="en-US" sz="3800" dirty="0"/>
                  <a:t/>
                </a:r>
                <a:br>
                  <a:rPr lang="en-US" sz="3800" dirty="0"/>
                </a:br>
                <a:r>
                  <a:rPr lang="en-US" sz="3800" dirty="0" smtClean="0"/>
                  <a:t>We can use the intersect feature of our graphing calculator to find </a:t>
                </a:r>
                <a14:m>
                  <m:oMath xmlns="" xmlns:m="http://schemas.openxmlformats.org/officeDocument/2006/math">
                    <m:r>
                      <a:rPr lang="en-US" sz="3800" i="1">
                        <a:latin typeface="Cambria Math"/>
                      </a:rPr>
                      <m:t>𝑇</m:t>
                    </m:r>
                    <m:r>
                      <a:rPr lang="en-US" sz="3800" i="1">
                        <a:latin typeface="Cambria Math"/>
                      </a:rPr>
                      <m:t>=33.86</m:t>
                    </m:r>
                  </m:oMath>
                </a14:m>
                <a:r>
                  <a:rPr lang="en-US" sz="3800" dirty="0" smtClean="0"/>
                  <a:t> hours.</a:t>
                </a:r>
                <a:br>
                  <a:rPr lang="en-US" sz="3800" dirty="0" smtClean="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0273" y="27709"/>
                <a:ext cx="8229600" cy="6629400"/>
              </a:xfrm>
              <a:blipFill rotWithShape="1">
                <a:blip r:embed="rId2"/>
                <a:stretch>
                  <a:fillRect l="-2074"/>
                </a:stretch>
              </a:blipFill>
            </p:spPr>
            <p:txBody>
              <a:bodyPr/>
              <a:lstStyle/>
              <a:p>
                <a:r>
                  <a:rPr lang="en-US">
                    <a:noFill/>
                  </a:rPr>
                  <a:t> </a:t>
                </a:r>
              </a:p>
            </p:txBody>
          </p:sp>
        </mc:Fallback>
      </mc:AlternateContent>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0573" y="3733800"/>
            <a:ext cx="3429000" cy="257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5251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r"/>
            <a:r>
              <a:rPr lang="en-US" dirty="0" smtClean="0"/>
              <a:t>Throughout this presentation, you will find these two symbols: </a:t>
            </a:r>
            <a:br>
              <a:rPr lang="en-US" dirty="0" smtClean="0"/>
            </a:br>
            <a:r>
              <a:rPr lang="en-US" dirty="0"/>
              <a:t/>
            </a:r>
            <a:br>
              <a:rPr lang="en-US" dirty="0"/>
            </a:br>
            <a:r>
              <a:rPr lang="en-US" dirty="0" smtClean="0"/>
              <a:t>implies there is additional information if you need it</a:t>
            </a:r>
            <a:br>
              <a:rPr lang="en-US" dirty="0" smtClean="0"/>
            </a:br>
            <a:r>
              <a:rPr lang="en-US" dirty="0"/>
              <a:t/>
            </a:r>
            <a:br>
              <a:rPr lang="en-US" dirty="0"/>
            </a:br>
            <a:r>
              <a:rPr lang="en-US" dirty="0" smtClean="0"/>
              <a:t>implies this is a question </a:t>
            </a:r>
            <a:br>
              <a:rPr lang="en-US" dirty="0" smtClean="0"/>
            </a:br>
            <a:r>
              <a:rPr lang="en-US" dirty="0" smtClean="0"/>
              <a:t>for students</a:t>
            </a:r>
            <a:br>
              <a:rPr lang="en-US" dirty="0" smtClean="0"/>
            </a:br>
            <a:endParaRPr lang="en-US"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2164" y="2667000"/>
            <a:ext cx="1143000" cy="1066800"/>
          </a:xfrm>
          <a:prstGeom prst="rect">
            <a:avLst/>
          </a:prstGeom>
          <a:noFill/>
          <a:ln>
            <a:noFill/>
          </a:ln>
        </p:spPr>
      </p:pic>
      <p:pic>
        <p:nvPicPr>
          <p:cNvPr id="4" name="Picture 2" descr="C:\Users\Robinson\AppData\Local\Microsoft\Windows\Temporary Internet Files\Content.IE5\LH725D6X\MC9003917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164" y="4572000"/>
            <a:ext cx="1143000" cy="114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726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152400" y="274638"/>
                <a:ext cx="8839200" cy="6354762"/>
              </a:xfrm>
            </p:spPr>
            <p:txBody>
              <a:bodyPr>
                <a:normAutofit fontScale="90000"/>
              </a:bodyPr>
              <a:lstStyle/>
              <a:p>
                <a:r>
                  <a:rPr lang="en-US" sz="3500" dirty="0" smtClean="0"/>
                  <a:t>Notice the relationship between our two functions:</a:t>
                </a:r>
                <a:br>
                  <a:rPr lang="en-US" sz="3500" dirty="0" smtClean="0"/>
                </a:br>
                <a14:m>
                  <m:oMathPara xmlns="" xmlns:m="http://schemas.openxmlformats.org/officeDocument/2006/math">
                    <m:oMathParaPr>
                      <m:jc m:val="center"/>
                    </m:oMathParaPr>
                    <m:oMath xmlns:m="http://schemas.openxmlformats.org/officeDocument/2006/math">
                      <m:r>
                        <a:rPr lang="en-US" sz="3500" b="0" i="1">
                          <a:latin typeface="Cambria Math"/>
                        </a:rPr>
                        <m:t>𝑆</m:t>
                      </m:r>
                      <m:r>
                        <a:rPr lang="en-US" sz="3500" b="0" i="1">
                          <a:latin typeface="Cambria Math"/>
                        </a:rPr>
                        <m:t>=</m:t>
                      </m:r>
                      <m:r>
                        <a:rPr lang="en-US" sz="3500" b="0" i="1">
                          <a:latin typeface="Cambria Math"/>
                        </a:rPr>
                        <m:t>𝑓</m:t>
                      </m:r>
                      <m:d>
                        <m:dPr>
                          <m:ctrlPr>
                            <a:rPr lang="en-US" sz="3500" i="1">
                              <a:latin typeface="Cambria Math"/>
                            </a:rPr>
                          </m:ctrlPr>
                        </m:dPr>
                        <m:e>
                          <m:r>
                            <a:rPr lang="en-US" sz="3500" b="0" i="1">
                              <a:latin typeface="Cambria Math"/>
                            </a:rPr>
                            <m:t>𝑇</m:t>
                          </m:r>
                        </m:e>
                      </m:d>
                      <m:r>
                        <a:rPr lang="en-US" sz="3500" b="0" i="1">
                          <a:latin typeface="Cambria Math"/>
                        </a:rPr>
                        <m:t>=</m:t>
                      </m:r>
                      <m:sSup>
                        <m:sSupPr>
                          <m:ctrlPr>
                            <a:rPr lang="en-US" sz="3500" i="1">
                              <a:latin typeface="Cambria Math"/>
                            </a:rPr>
                          </m:ctrlPr>
                        </m:sSupPr>
                        <m:e>
                          <m:r>
                            <a:rPr lang="en-US" sz="3500" b="0" i="1">
                              <a:latin typeface="Cambria Math"/>
                            </a:rPr>
                            <m:t>0.96</m:t>
                          </m:r>
                        </m:e>
                        <m:sup>
                          <m:r>
                            <a:rPr lang="en-US" sz="3500" b="0" i="1">
                              <a:latin typeface="Cambria Math"/>
                            </a:rPr>
                            <m:t>𝑇</m:t>
                          </m:r>
                        </m:sup>
                      </m:sSup>
                      <m:r>
                        <a:rPr lang="en-US" sz="3500" b="0" i="1">
                          <a:latin typeface="Cambria Math"/>
                        </a:rPr>
                        <m:t>∗94</m:t>
                      </m:r>
                    </m:oMath>
                  </m:oMathPara>
                </a14:m>
                <a:r>
                  <a:rPr lang="en-US" sz="3500" dirty="0" smtClean="0"/>
                  <a:t/>
                </a:r>
                <a:br>
                  <a:rPr lang="en-US" sz="3500" dirty="0" smtClean="0"/>
                </a:br>
                <a:r>
                  <a:rPr lang="en-US" sz="3500" dirty="0" smtClean="0"/>
                  <a:t>and</a:t>
                </a:r>
                <a:r>
                  <a:rPr lang="en-US" dirty="0" smtClean="0"/>
                  <a:t/>
                </a:r>
                <a:br>
                  <a:rPr lang="en-US" dirty="0" smtClean="0"/>
                </a:br>
                <a14:m>
                  <m:oMath xmlns="" xmlns:m="http://schemas.openxmlformats.org/officeDocument/2006/math">
                    <m:r>
                      <a:rPr lang="en-US" sz="3500" i="1">
                        <a:latin typeface="Cambria Math"/>
                      </a:rPr>
                      <m:t>𝑅</m:t>
                    </m:r>
                    <m:r>
                      <a:rPr lang="en-US" sz="3500" i="1">
                        <a:latin typeface="Cambria Math"/>
                      </a:rPr>
                      <m:t>(</m:t>
                    </m:r>
                    <m:r>
                      <a:rPr lang="en-US" sz="3500" i="1">
                        <a:latin typeface="Cambria Math"/>
                      </a:rPr>
                      <m:t>𝑆</m:t>
                    </m:r>
                    <m:r>
                      <a:rPr lang="en-US" sz="3500" i="1">
                        <a:latin typeface="Cambria Math"/>
                      </a:rPr>
                      <m:t>)=</m:t>
                    </m:r>
                    <m:d>
                      <m:dPr>
                        <m:begChr m:val="{"/>
                        <m:endChr m:val=""/>
                        <m:ctrlPr>
                          <a:rPr lang="en-US" sz="3500" i="1">
                            <a:latin typeface="Cambria Math"/>
                          </a:rPr>
                        </m:ctrlPr>
                      </m:dPr>
                      <m:e>
                        <m:eqArr>
                          <m:eqArrPr>
                            <m:ctrlPr>
                              <a:rPr lang="en-US" sz="3500" i="1">
                                <a:latin typeface="Cambria Math"/>
                              </a:rPr>
                            </m:ctrlPr>
                          </m:eqArrPr>
                          <m:e>
                            <m:r>
                              <a:rPr lang="en-US" sz="3500" i="1">
                                <a:latin typeface="Cambria Math"/>
                              </a:rPr>
                              <m:t>−1.24</m:t>
                            </m:r>
                            <m:r>
                              <a:rPr lang="en-US" sz="3500" i="1">
                                <a:latin typeface="Cambria Math"/>
                              </a:rPr>
                              <m:t>𝑆</m:t>
                            </m:r>
                            <m:r>
                              <a:rPr lang="en-US" sz="3500" i="1">
                                <a:latin typeface="Cambria Math"/>
                              </a:rPr>
                              <m:t>+76.26,       </m:t>
                            </m:r>
                            <m:r>
                              <a:rPr lang="en-US" sz="3500" i="1">
                                <a:latin typeface="Cambria Math"/>
                              </a:rPr>
                              <m:t>𝑖𝑓</m:t>
                            </m:r>
                            <m:r>
                              <a:rPr lang="en-US" sz="3500" i="1">
                                <a:latin typeface="Cambria Math"/>
                              </a:rPr>
                              <m:t> </m:t>
                            </m:r>
                            <m:r>
                              <a:rPr lang="en-US" sz="3500" i="1">
                                <a:latin typeface="Cambria Math"/>
                              </a:rPr>
                              <m:t>𝑆</m:t>
                            </m:r>
                            <m:r>
                              <a:rPr lang="en-US" sz="3500" i="1">
                                <a:latin typeface="Cambria Math"/>
                              </a:rPr>
                              <m:t>&lt;61.5</m:t>
                            </m:r>
                          </m:e>
                          <m:e>
                            <m:r>
                              <a:rPr lang="en-US" sz="3500" i="1">
                                <a:latin typeface="Cambria Math"/>
                              </a:rPr>
                              <m:t>0                            ,        </m:t>
                            </m:r>
                            <m:r>
                              <a:rPr lang="en-US" sz="3500" i="1">
                                <a:latin typeface="Cambria Math"/>
                              </a:rPr>
                              <m:t>𝑖𝑓</m:t>
                            </m:r>
                            <m:r>
                              <a:rPr lang="en-US" sz="3500" i="1">
                                <a:latin typeface="Cambria Math"/>
                              </a:rPr>
                              <m:t> </m:t>
                            </m:r>
                            <m:r>
                              <a:rPr lang="en-US" sz="3500" i="1">
                                <a:latin typeface="Cambria Math"/>
                              </a:rPr>
                              <m:t>𝑆</m:t>
                            </m:r>
                            <m:r>
                              <a:rPr lang="en-US" sz="3500" i="1">
                                <a:latin typeface="Cambria Math"/>
                              </a:rPr>
                              <m:t>≥61.5</m:t>
                            </m:r>
                          </m:e>
                        </m:eqArr>
                      </m:e>
                    </m:d>
                  </m:oMath>
                </a14:m>
                <a:r>
                  <a:rPr lang="en-US" dirty="0" smtClean="0"/>
                  <a:t>.</a:t>
                </a:r>
                <a:br>
                  <a:rPr lang="en-US" dirty="0" smtClean="0"/>
                </a:br>
                <a:r>
                  <a:rPr lang="en-US" dirty="0" smtClean="0"/>
                  <a:t/>
                </a:r>
                <a:br>
                  <a:rPr lang="en-US" dirty="0" smtClean="0"/>
                </a:br>
                <a:r>
                  <a:rPr lang="en-US" sz="3500" dirty="0" smtClean="0"/>
                  <a:t>We can write a function for Reaction Distance in terms of time as a composition of functions!</a:t>
                </a:r>
                <a:br>
                  <a:rPr lang="en-US" sz="3500" dirty="0" smtClean="0"/>
                </a:br>
                <a:r>
                  <a:rPr lang="en-US" sz="3500" dirty="0" smtClean="0"/>
                  <a:t/>
                </a:r>
                <a:br>
                  <a:rPr lang="en-US" sz="3500" dirty="0" smtClean="0"/>
                </a:br>
                <a14:m>
                  <m:oMathPara xmlns="" xmlns:m="http://schemas.openxmlformats.org/officeDocument/2006/math">
                    <m:oMathParaPr>
                      <m:jc m:val="center"/>
                    </m:oMathParaPr>
                    <m:oMath xmlns:m="http://schemas.openxmlformats.org/officeDocument/2006/math">
                      <m:r>
                        <a:rPr lang="en-US" sz="3600" i="1">
                          <a:latin typeface="Cambria Math"/>
                        </a:rPr>
                        <m:t>𝑅</m:t>
                      </m:r>
                      <m:d>
                        <m:dPr>
                          <m:ctrlPr>
                            <a:rPr lang="en-US" sz="3600" i="1">
                              <a:latin typeface="Cambria Math"/>
                            </a:rPr>
                          </m:ctrlPr>
                        </m:dPr>
                        <m:e>
                          <m:r>
                            <a:rPr lang="en-US" sz="3600" i="1">
                              <a:latin typeface="Cambria Math"/>
                            </a:rPr>
                            <m:t>𝑆</m:t>
                          </m:r>
                          <m:d>
                            <m:dPr>
                              <m:ctrlPr>
                                <a:rPr lang="en-US" sz="3600" i="1">
                                  <a:latin typeface="Cambria Math"/>
                                </a:rPr>
                              </m:ctrlPr>
                            </m:dPr>
                            <m:e>
                              <m:r>
                                <a:rPr lang="en-US" sz="3600" i="1">
                                  <a:latin typeface="Cambria Math"/>
                                </a:rPr>
                                <m:t>𝑇</m:t>
                              </m:r>
                            </m:e>
                          </m:d>
                        </m:e>
                      </m:d>
                      <m:r>
                        <a:rPr lang="en-US" sz="3600" i="1">
                          <a:latin typeface="Cambria Math"/>
                        </a:rPr>
                        <m:t>=</m:t>
                      </m:r>
                      <m:r>
                        <a:rPr lang="en-US" sz="3600" i="1">
                          <a:latin typeface="Cambria Math"/>
                        </a:rPr>
                        <m:t>𝑅</m:t>
                      </m:r>
                      <m:d>
                        <m:dPr>
                          <m:ctrlPr>
                            <a:rPr lang="en-US" sz="3600" i="1">
                              <a:latin typeface="Cambria Math"/>
                            </a:rPr>
                          </m:ctrlPr>
                        </m:dPr>
                        <m:e>
                          <m:sSup>
                            <m:sSupPr>
                              <m:ctrlPr>
                                <a:rPr lang="en-US" sz="3600" i="1">
                                  <a:latin typeface="Cambria Math"/>
                                </a:rPr>
                              </m:ctrlPr>
                            </m:sSupPr>
                            <m:e>
                              <m:r>
                                <a:rPr lang="en-US" sz="3600" i="1">
                                  <a:latin typeface="Cambria Math"/>
                                </a:rPr>
                                <m:t>0.96</m:t>
                              </m:r>
                            </m:e>
                            <m:sup>
                              <m:r>
                                <a:rPr lang="en-US" sz="3600" i="1">
                                  <a:latin typeface="Cambria Math"/>
                                </a:rPr>
                                <m:t>𝑇</m:t>
                              </m:r>
                            </m:sup>
                          </m:sSup>
                          <m:r>
                            <a:rPr lang="en-US" sz="3600" i="1">
                              <a:latin typeface="Cambria Math"/>
                            </a:rPr>
                            <m:t>∗94</m:t>
                          </m:r>
                        </m:e>
                      </m:d>
                      <m:r>
                        <a:rPr lang="en-US" sz="3600" i="1">
                          <a:latin typeface="Cambria Math"/>
                        </a:rPr>
                        <m:t>=−1.24∗(</m:t>
                      </m:r>
                      <m:sSup>
                        <m:sSupPr>
                          <m:ctrlPr>
                            <a:rPr lang="en-US" sz="3600" i="1">
                              <a:latin typeface="Cambria Math"/>
                            </a:rPr>
                          </m:ctrlPr>
                        </m:sSupPr>
                        <m:e>
                          <m:r>
                            <a:rPr lang="en-US" sz="3600" i="1">
                              <a:latin typeface="Cambria Math"/>
                            </a:rPr>
                            <m:t>0.96</m:t>
                          </m:r>
                        </m:e>
                        <m:sup>
                          <m:r>
                            <a:rPr lang="en-US" sz="3600" i="1">
                              <a:latin typeface="Cambria Math"/>
                            </a:rPr>
                            <m:t>𝑇</m:t>
                          </m:r>
                        </m:sup>
                      </m:sSup>
                      <m:r>
                        <a:rPr lang="en-US" sz="3600" i="1">
                          <a:latin typeface="Cambria Math"/>
                        </a:rPr>
                        <m:t>∗94)+76.26</m:t>
                      </m:r>
                    </m:oMath>
                  </m:oMathPara>
                </a14:m>
                <a:r>
                  <a:rPr lang="en-US" sz="3600" dirty="0"/>
                  <a:t/>
                </a:r>
                <a:br>
                  <a:rPr lang="en-US" sz="3600" dirty="0"/>
                </a:br>
                <a:endParaRPr lang="en-US" sz="35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152400" y="274638"/>
                <a:ext cx="8839200" cy="6354762"/>
              </a:xfrm>
              <a:blipFill rotWithShape="1">
                <a:blip r:embed="rId2"/>
                <a:stretch>
                  <a:fillRect l="-552" r="-621"/>
                </a:stretch>
              </a:blipFill>
            </p:spPr>
            <p:txBody>
              <a:bodyPr/>
              <a:lstStyle/>
              <a:p>
                <a:r>
                  <a:rPr lang="en-US">
                    <a:noFill/>
                  </a:rPr>
                  <a:t> </a:t>
                </a:r>
              </a:p>
            </p:txBody>
          </p:sp>
        </mc:Fallback>
      </mc:AlternateContent>
    </p:spTree>
    <p:extLst>
      <p:ext uri="{BB962C8B-B14F-4D97-AF65-F5344CB8AC3E}">
        <p14:creationId xmlns:p14="http://schemas.microsoft.com/office/powerpoint/2010/main" val="3875578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fontScale="90000"/>
          </a:bodyPr>
          <a:lstStyle/>
          <a:p>
            <a:r>
              <a:rPr lang="en-US" dirty="0" smtClean="0"/>
              <a:t>Having looked at all this information, what do we now know about the eating habits of </a:t>
            </a:r>
            <a:r>
              <a:rPr lang="en-US" dirty="0" err="1" smtClean="0"/>
              <a:t>mantids</a:t>
            </a:r>
            <a:r>
              <a:rPr lang="en-US" dirty="0" smtClean="0"/>
              <a:t>?</a:t>
            </a:r>
            <a:endParaRPr lang="en-US" dirty="0"/>
          </a:p>
        </p:txBody>
      </p:sp>
      <p:pic>
        <p:nvPicPr>
          <p:cNvPr id="3" name="Picture 2" descr="C:\Users\Robinson\AppData\Local\Microsoft\Windows\Temporary Internet Files\Content.IE5\LH725D6X\MC900391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09813" y="148285"/>
            <a:ext cx="1061241" cy="105857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3048000"/>
            <a:ext cx="4267200" cy="2743200"/>
          </a:xfrm>
          <a:prstGeom prst="rect">
            <a:avLst/>
          </a:prstGeom>
          <a:noFill/>
          <a:ln>
            <a:noFill/>
          </a:ln>
        </p:spPr>
      </p:pic>
      <p:sp>
        <p:nvSpPr>
          <p:cNvPr id="6" name="TextBox 5"/>
          <p:cNvSpPr txBox="1"/>
          <p:nvPr/>
        </p:nvSpPr>
        <p:spPr>
          <a:xfrm>
            <a:off x="0" y="6477000"/>
            <a:ext cx="9144000" cy="369332"/>
          </a:xfrm>
          <a:prstGeom prst="rect">
            <a:avLst/>
          </a:prstGeom>
          <a:noFill/>
        </p:spPr>
        <p:txBody>
          <a:bodyPr wrap="square" rtlCol="0">
            <a:spAutoFit/>
          </a:bodyPr>
          <a:lstStyle/>
          <a:p>
            <a:pPr algn="r"/>
            <a:r>
              <a:rPr lang="en-US" sz="600" dirty="0" smtClean="0"/>
              <a:t>Image of </a:t>
            </a:r>
            <a:r>
              <a:rPr lang="en-US" sz="600" dirty="0" err="1" smtClean="0"/>
              <a:t>Mantid</a:t>
            </a:r>
            <a:r>
              <a:rPr lang="en-US" sz="600" dirty="0" smtClean="0"/>
              <a:t> by Wikimedia User Fir0002, Licensed under the GNU Free Documentation License, via Wikimedia Commons</a:t>
            </a:r>
            <a:r>
              <a:rPr lang="en-US" sz="600" dirty="0"/>
              <a:t>.</a:t>
            </a:r>
            <a:br>
              <a:rPr lang="en-US" sz="600" dirty="0"/>
            </a:br>
            <a:r>
              <a:rPr lang="en-US" sz="600" dirty="0"/>
              <a:t>http://</a:t>
            </a:r>
            <a:r>
              <a:rPr lang="en-US" sz="600" dirty="0" err="1"/>
              <a:t>commons.wikimedia.org</a:t>
            </a:r>
            <a:r>
              <a:rPr lang="en-US" sz="600" dirty="0"/>
              <a:t>/wiki/File%3ALarge_brown_mantid_close_up_nohair.jpg</a:t>
            </a:r>
            <a:r>
              <a:rPr lang="en-US" sz="600" dirty="0" smtClean="0"/>
              <a:t/>
            </a:r>
            <a:br>
              <a:rPr lang="en-US" sz="600" dirty="0" smtClean="0"/>
            </a:br>
            <a:r>
              <a:rPr lang="en-US" sz="600" dirty="0" smtClean="0"/>
              <a:t>License info: GFDL 1.2 -  http</a:t>
            </a:r>
            <a:r>
              <a:rPr lang="en-US" sz="600" dirty="0"/>
              <a:t>://</a:t>
            </a:r>
            <a:r>
              <a:rPr lang="en-US" sz="600" dirty="0" err="1"/>
              <a:t>www.gnu.org</a:t>
            </a:r>
            <a:r>
              <a:rPr lang="en-US" sz="600" dirty="0"/>
              <a:t>/licenses/old-licenses/fdl-1.2.</a:t>
            </a:r>
            <a:r>
              <a:rPr lang="en-US" sz="600" dirty="0" smtClean="0"/>
              <a:t>html</a:t>
            </a:r>
            <a:endParaRPr lang="en-US" sz="600" dirty="0"/>
          </a:p>
        </p:txBody>
      </p:sp>
    </p:spTree>
    <p:extLst>
      <p:ext uri="{BB962C8B-B14F-4D97-AF65-F5344CB8AC3E}">
        <p14:creationId xmlns:p14="http://schemas.microsoft.com/office/powerpoint/2010/main" val="3427744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553200"/>
          </a:xfrm>
        </p:spPr>
        <p:txBody>
          <a:bodyPr>
            <a:normAutofit fontScale="90000"/>
          </a:bodyPr>
          <a:lstStyle/>
          <a:p>
            <a:pPr algn="l"/>
            <a:r>
              <a:rPr lang="en-US" sz="3800" dirty="0" smtClean="0"/>
              <a:t>It may be difficult to tell what is </a:t>
            </a:r>
            <a:br>
              <a:rPr lang="en-US" sz="3800" dirty="0" smtClean="0"/>
            </a:br>
            <a:r>
              <a:rPr lang="en-US" sz="3800" dirty="0" smtClean="0"/>
              <a:t>going on with the </a:t>
            </a:r>
            <a:r>
              <a:rPr lang="en-US" sz="3800" dirty="0" err="1" smtClean="0"/>
              <a:t>mantid</a:t>
            </a:r>
            <a:r>
              <a:rPr lang="en-US" sz="3800" dirty="0" smtClean="0"/>
              <a:t> by </a:t>
            </a:r>
            <a:r>
              <a:rPr lang="en-US" sz="3800" i="1" dirty="0" smtClean="0"/>
              <a:t>only</a:t>
            </a:r>
            <a:r>
              <a:rPr lang="en-US" sz="3800" dirty="0" smtClean="0"/>
              <a:t> the</a:t>
            </a:r>
            <a:br>
              <a:rPr lang="en-US" sz="3800" dirty="0" smtClean="0"/>
            </a:br>
            <a:r>
              <a:rPr lang="en-US" sz="3800" dirty="0" smtClean="0"/>
              <a:t>equation of this function.  What does the graph look like?  What information does it give us?</a:t>
            </a:r>
            <a:br>
              <a:rPr lang="en-US" sz="3800" dirty="0" smtClean="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709" y="2493818"/>
            <a:ext cx="7696200" cy="4227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C:\Users\Robinson\AppData\Local\Microsoft\Windows\Temporary Internet Files\Content.IE5\LH725D6X\MC9003917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9813" y="148285"/>
            <a:ext cx="1061241" cy="105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394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l"/>
            <a:r>
              <a:rPr lang="en-US" sz="3600" dirty="0" smtClean="0"/>
              <a:t>From the graph we </a:t>
            </a:r>
            <a:br>
              <a:rPr lang="en-US" sz="3600" dirty="0" smtClean="0"/>
            </a:br>
            <a:r>
              <a:rPr lang="en-US" sz="3600" dirty="0" smtClean="0"/>
              <a:t>can see that if a </a:t>
            </a:r>
            <a:br>
              <a:rPr lang="en-US" sz="3600" dirty="0" smtClean="0"/>
            </a:br>
            <a:r>
              <a:rPr lang="en-US" sz="3600" dirty="0" err="1" smtClean="0"/>
              <a:t>mantid</a:t>
            </a:r>
            <a:r>
              <a:rPr lang="en-US" sz="3600" dirty="0" smtClean="0"/>
              <a:t> has filled its </a:t>
            </a:r>
            <a:br>
              <a:rPr lang="en-US" sz="3600" dirty="0" smtClean="0"/>
            </a:br>
            <a:r>
              <a:rPr lang="en-US" sz="3600" dirty="0" smtClean="0"/>
              <a:t>stomach within the last </a:t>
            </a:r>
            <a:br>
              <a:rPr lang="en-US" sz="3600" dirty="0" smtClean="0"/>
            </a:br>
            <a:r>
              <a:rPr lang="en-US" sz="3600" dirty="0" smtClean="0"/>
              <a:t>10 hours, it is satisfied </a:t>
            </a:r>
            <a:br>
              <a:rPr lang="en-US" sz="3600" dirty="0" smtClean="0"/>
            </a:br>
            <a:r>
              <a:rPr lang="en-US" sz="3600" dirty="0" smtClean="0"/>
              <a:t>and will not move toward food at all.  Its satiation decreases exponentially over time, and the distance it will travel toward food increases over time. So, after about 10.4 hours the distance a </a:t>
            </a:r>
            <a:r>
              <a:rPr lang="en-US" sz="3600" dirty="0" err="1" smtClean="0"/>
              <a:t>mantid</a:t>
            </a:r>
            <a:r>
              <a:rPr lang="en-US" sz="3600" dirty="0" smtClean="0"/>
              <a:t> will move toward food increases approaching a limiting value of about 76 mm.</a:t>
            </a:r>
            <a:br>
              <a:rPr lang="en-US" sz="3600" dirty="0" smtClean="0"/>
            </a:br>
            <a:endParaRPr lang="en-US" sz="3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
            <a:ext cx="4343400" cy="2385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7614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Common Core Standards in 9-12 Mathematics</a:t>
            </a:r>
          </a:p>
        </p:txBody>
      </p:sp>
      <p:sp>
        <p:nvSpPr>
          <p:cNvPr id="4" name="Content Placeholder 3"/>
          <p:cNvSpPr>
            <a:spLocks noGrp="1"/>
          </p:cNvSpPr>
          <p:nvPr>
            <p:ph idx="1"/>
          </p:nvPr>
        </p:nvSpPr>
        <p:spPr/>
        <p:txBody>
          <a:bodyPr>
            <a:normAutofit fontScale="70000" lnSpcReduction="20000"/>
          </a:bodyPr>
          <a:lstStyle/>
          <a:p>
            <a:pPr marL="0" indent="0" algn="ctr">
              <a:buNone/>
            </a:pPr>
            <a:r>
              <a:rPr lang="en-US" b="1" i="1" dirty="0"/>
              <a:t>High School Algebra Mathematics Standards</a:t>
            </a:r>
          </a:p>
          <a:p>
            <a:pPr marL="0" indent="0">
              <a:buNone/>
            </a:pPr>
            <a:r>
              <a:rPr lang="en-US" b="1" i="1" dirty="0"/>
              <a:t>Math.A-REI.1</a:t>
            </a:r>
            <a:r>
              <a:rPr lang="en-US" dirty="0"/>
              <a:t>:  Explain each step in solving equation as following from the equality of numbers asserted at the previous step, starting from the assumption that the original equation has a solution. Construct a viable argument to justify a solution method.</a:t>
            </a:r>
          </a:p>
          <a:p>
            <a:pPr marL="0" indent="0">
              <a:buNone/>
            </a:pPr>
            <a:r>
              <a:rPr lang="en-US" b="1" i="1" dirty="0"/>
              <a:t>Math.A-REI-11</a:t>
            </a:r>
            <a:r>
              <a:rPr lang="en-US" dirty="0"/>
              <a:t>:  Explain why the x-coordinates of the points where the graphs of the equations of y=f(x) and y=g(x) intersect are the solutions of the equation f(x)=g(x); find the solutions approximately, e.g., using technology to graph the functions, make a table of values, or find successive approximations. Include cases where f(x) and/or g(x) are linear, polynomial, rational, absolute value, exponential, and logarithmic functions</a:t>
            </a:r>
            <a:r>
              <a:rPr lang="en-US" dirty="0" smtClean="0"/>
              <a:t>.*</a:t>
            </a:r>
          </a:p>
          <a:p>
            <a:pPr marL="0" indent="0">
              <a:buNone/>
            </a:pPr>
            <a:r>
              <a:rPr lang="en-US" b="1" i="1" dirty="0" smtClean="0"/>
              <a:t>Math.S-CED.2</a:t>
            </a:r>
            <a:r>
              <a:rPr lang="en-US" dirty="0" smtClean="0"/>
              <a:t>: Create equations in two or more variables to represent relationships between quantities; graph equations on coordinate axes with labels and scales.</a:t>
            </a:r>
          </a:p>
          <a:p>
            <a:pPr marL="0" indent="0">
              <a:buNone/>
            </a:pPr>
            <a:endParaRPr lang="en-US" dirty="0"/>
          </a:p>
          <a:p>
            <a:endParaRPr lang="en-US" dirty="0"/>
          </a:p>
        </p:txBody>
      </p:sp>
    </p:spTree>
    <p:extLst>
      <p:ext uri="{BB962C8B-B14F-4D97-AF65-F5344CB8AC3E}">
        <p14:creationId xmlns:p14="http://schemas.microsoft.com/office/powerpoint/2010/main" val="3661301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a:t>Common Core Standards in 9-12 Mathematics</a:t>
            </a:r>
          </a:p>
        </p:txBody>
      </p:sp>
      <p:sp>
        <p:nvSpPr>
          <p:cNvPr id="4" name="Content Placeholder 3"/>
          <p:cNvSpPr>
            <a:spLocks noGrp="1"/>
          </p:cNvSpPr>
          <p:nvPr>
            <p:ph idx="1"/>
          </p:nvPr>
        </p:nvSpPr>
        <p:spPr>
          <a:xfrm>
            <a:off x="304800" y="1371600"/>
            <a:ext cx="8686800" cy="5410200"/>
          </a:xfrm>
        </p:spPr>
        <p:txBody>
          <a:bodyPr>
            <a:normAutofit fontScale="55000" lnSpcReduction="20000"/>
          </a:bodyPr>
          <a:lstStyle/>
          <a:p>
            <a:pPr marL="0" indent="0" algn="ctr">
              <a:buNone/>
            </a:pPr>
            <a:r>
              <a:rPr lang="en-US" sz="4000" b="1" i="1" dirty="0" smtClean="0"/>
              <a:t>High School Functions Mathematics Standard</a:t>
            </a:r>
          </a:p>
          <a:p>
            <a:pPr marL="0" indent="0">
              <a:buNone/>
            </a:pPr>
            <a:r>
              <a:rPr lang="en-US" sz="4000" b="1" i="1" dirty="0" smtClean="0"/>
              <a:t>Math.F-BF.1a</a:t>
            </a:r>
            <a:r>
              <a:rPr lang="en-US" sz="4000" dirty="0" smtClean="0"/>
              <a:t>: Write a function that describes a relationship between quantities.*</a:t>
            </a:r>
          </a:p>
          <a:p>
            <a:pPr marL="0" indent="0">
              <a:buNone/>
            </a:pPr>
            <a:r>
              <a:rPr lang="en-US" sz="4000" b="1" i="1" dirty="0" smtClean="0"/>
              <a:t>Math.F-IF.1</a:t>
            </a:r>
            <a:r>
              <a:rPr lang="en-US" sz="4000" dirty="0" smtClean="0"/>
              <a:t>:Understand that a function from one set (called the domain) to another set (called the range) assigns to each element of the domain exactly one element of the range. If f is a function and x is an element of its domain, then f(x) denotes the output of f corresponding to the input x. The graph of f is the graph of the equation y=f(x).	</a:t>
            </a:r>
          </a:p>
          <a:p>
            <a:pPr marL="0" indent="0">
              <a:buNone/>
            </a:pPr>
            <a:r>
              <a:rPr lang="en-US" sz="4000" b="1" i="1" dirty="0" smtClean="0"/>
              <a:t>Math.F-IF.2</a:t>
            </a:r>
            <a:r>
              <a:rPr lang="en-US" sz="4000" dirty="0" smtClean="0"/>
              <a:t>:</a:t>
            </a:r>
            <a:r>
              <a:rPr lang="en-US" sz="4000" b="1" i="1" dirty="0" smtClean="0"/>
              <a:t> </a:t>
            </a:r>
            <a:r>
              <a:rPr lang="en-US" sz="4000" dirty="0" smtClean="0"/>
              <a:t>Use function notation, evaluate functions for inputs in their domains, and interpret statements that use function notation in terms of a context. 	</a:t>
            </a:r>
          </a:p>
          <a:p>
            <a:pPr marL="0" indent="0">
              <a:buNone/>
            </a:pPr>
            <a:r>
              <a:rPr lang="en-US" sz="4000" b="1" i="1" dirty="0" smtClean="0"/>
              <a:t>Math.F-IF.4</a:t>
            </a:r>
            <a:r>
              <a:rPr lang="en-US" sz="4000" dirty="0" smtClean="0"/>
              <a:t>: For a function that models a relationship between two quantities, interpret key features of graphs and tables in terms of the quantities, and sketch graphs showing key features given a verbal description of the relationship. Key features include: intercepts; intervals where the function is increasing, decreasing, positive, or negative; relative maximums and minimums; symmetries; end behavior; and periodicity.</a:t>
            </a:r>
          </a:p>
          <a:p>
            <a:endParaRPr lang="en-US" dirty="0"/>
          </a:p>
        </p:txBody>
      </p:sp>
    </p:spTree>
    <p:extLst>
      <p:ext uri="{BB962C8B-B14F-4D97-AF65-F5344CB8AC3E}">
        <p14:creationId xmlns:p14="http://schemas.microsoft.com/office/powerpoint/2010/main" val="679011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Core Standards in 9-12 Mathematics</a:t>
            </a:r>
          </a:p>
        </p:txBody>
      </p:sp>
      <p:sp>
        <p:nvSpPr>
          <p:cNvPr id="3" name="Content Placeholder 2"/>
          <p:cNvSpPr>
            <a:spLocks noGrp="1"/>
          </p:cNvSpPr>
          <p:nvPr>
            <p:ph idx="1"/>
          </p:nvPr>
        </p:nvSpPr>
        <p:spPr>
          <a:xfrm>
            <a:off x="457200" y="1600200"/>
            <a:ext cx="8534400" cy="4876800"/>
          </a:xfrm>
        </p:spPr>
        <p:txBody>
          <a:bodyPr>
            <a:normAutofit fontScale="85000" lnSpcReduction="10000"/>
          </a:bodyPr>
          <a:lstStyle/>
          <a:p>
            <a:pPr marL="0" indent="0" algn="ctr">
              <a:buNone/>
            </a:pPr>
            <a:r>
              <a:rPr lang="en-US" b="1" i="1" dirty="0"/>
              <a:t>High School Functions Mathematics Standard</a:t>
            </a:r>
          </a:p>
          <a:p>
            <a:pPr marL="0" indent="0">
              <a:buNone/>
            </a:pPr>
            <a:r>
              <a:rPr lang="en-US" b="1" i="1" dirty="0"/>
              <a:t>Math.F-IF.5</a:t>
            </a:r>
            <a:r>
              <a:rPr lang="en-US" dirty="0"/>
              <a:t>: Relate the domain of a function to its graph and, where applicable, to the quantitative relationship it describes. </a:t>
            </a:r>
          </a:p>
          <a:p>
            <a:pPr marL="0" indent="0">
              <a:buNone/>
            </a:pPr>
            <a:r>
              <a:rPr lang="en-US" b="1" i="1" dirty="0"/>
              <a:t>Math.F-IF.7e</a:t>
            </a:r>
            <a:r>
              <a:rPr lang="en-US" dirty="0"/>
              <a:t>: Graph exponential and logarithmic functions, showing intercepts and end behavior, and trigonometric functions, showing period, midline, and amplitude.</a:t>
            </a:r>
          </a:p>
          <a:p>
            <a:pPr marL="0" indent="0">
              <a:buNone/>
            </a:pPr>
            <a:r>
              <a:rPr lang="en-US" b="1" i="1" dirty="0" smtClean="0"/>
              <a:t>Math.F-IF.8b</a:t>
            </a:r>
            <a:r>
              <a:rPr lang="en-US" dirty="0" smtClean="0"/>
              <a:t>: Use the properties of exponents to interpret expressions for exponential functions.</a:t>
            </a:r>
            <a:endParaRPr lang="en-US" dirty="0"/>
          </a:p>
          <a:p>
            <a:pPr marL="0" indent="0">
              <a:buNone/>
            </a:pPr>
            <a:r>
              <a:rPr lang="en-US" b="1" i="1" dirty="0" smtClean="0"/>
              <a:t>Math.F-LE.1c</a:t>
            </a:r>
            <a:r>
              <a:rPr lang="en-US" dirty="0" smtClean="0"/>
              <a:t>: Recognize situations in which a quantity grows or decays by a constant percent rate per unit interval relative to another.</a:t>
            </a:r>
            <a:endParaRPr lang="en-US" dirty="0"/>
          </a:p>
          <a:p>
            <a:endParaRPr lang="en-US" dirty="0"/>
          </a:p>
        </p:txBody>
      </p:sp>
    </p:spTree>
    <p:extLst>
      <p:ext uri="{BB962C8B-B14F-4D97-AF65-F5344CB8AC3E}">
        <p14:creationId xmlns:p14="http://schemas.microsoft.com/office/powerpoint/2010/main" val="1701495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Common Core Standards in 9-12 Mathematics</a:t>
            </a:r>
          </a:p>
        </p:txBody>
      </p:sp>
      <p:sp>
        <p:nvSpPr>
          <p:cNvPr id="4" name="Content Placeholder 3"/>
          <p:cNvSpPr>
            <a:spLocks noGrp="1"/>
          </p:cNvSpPr>
          <p:nvPr>
            <p:ph idx="1"/>
          </p:nvPr>
        </p:nvSpPr>
        <p:spPr/>
        <p:txBody>
          <a:bodyPr>
            <a:normAutofit/>
          </a:bodyPr>
          <a:lstStyle/>
          <a:p>
            <a:pPr marL="0" indent="0" algn="ctr">
              <a:buNone/>
            </a:pPr>
            <a:r>
              <a:rPr lang="en-US" b="1" i="1" dirty="0"/>
              <a:t>High School Statistics and Probability Mathematics Standards</a:t>
            </a:r>
          </a:p>
          <a:p>
            <a:pPr marL="0" indent="0">
              <a:buNone/>
            </a:pPr>
            <a:r>
              <a:rPr lang="en-US" b="1" i="1" dirty="0" smtClean="0"/>
              <a:t>Math.S-ID.6</a:t>
            </a:r>
            <a:r>
              <a:rPr lang="en-US" dirty="0" smtClean="0"/>
              <a:t>: </a:t>
            </a:r>
            <a:r>
              <a:rPr lang="en-US" dirty="0"/>
              <a:t>Represent data on two quantitative variables on a scatter plot, and describe how the variables are related. 	</a:t>
            </a:r>
          </a:p>
          <a:p>
            <a:pPr marL="0" indent="0">
              <a:buNone/>
            </a:pPr>
            <a:r>
              <a:rPr lang="en-US" b="1" i="1" dirty="0" smtClean="0"/>
              <a:t>Math.S-ID.6b</a:t>
            </a:r>
            <a:r>
              <a:rPr lang="en-US" dirty="0" smtClean="0"/>
              <a:t>: </a:t>
            </a:r>
            <a:r>
              <a:rPr lang="en-US" dirty="0"/>
              <a:t>Informally assess the fit of a function by plotting and analyzing residuals</a:t>
            </a:r>
            <a:r>
              <a:rPr lang="en-US" dirty="0" smtClean="0"/>
              <a:t>.</a:t>
            </a:r>
            <a:endParaRPr lang="en-US" dirty="0"/>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41188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noAutofit/>
          </a:bodyPr>
          <a:lstStyle/>
          <a:p>
            <a:pPr algn="just"/>
            <a:r>
              <a:rPr lang="en-US" sz="3600" dirty="0" smtClean="0"/>
              <a:t>Researchers have also studied the digestion of the </a:t>
            </a:r>
            <a:r>
              <a:rPr lang="en-US" sz="3600" dirty="0" err="1" smtClean="0"/>
              <a:t>mantid</a:t>
            </a:r>
            <a:r>
              <a:rPr lang="en-US" sz="3600" dirty="0" smtClean="0"/>
              <a:t>. They have gathered data on the degree of satiation and the time that had passed since the </a:t>
            </a:r>
            <a:r>
              <a:rPr lang="en-US" sz="3600" dirty="0" err="1" smtClean="0"/>
              <a:t>mantid</a:t>
            </a:r>
            <a:r>
              <a:rPr lang="en-US" sz="3600" dirty="0" smtClean="0"/>
              <a:t> had eaten its fill. By combining the measurements of a number of </a:t>
            </a:r>
            <a:r>
              <a:rPr lang="en-US" sz="3600" dirty="0" err="1" smtClean="0"/>
              <a:t>mantids</a:t>
            </a:r>
            <a:r>
              <a:rPr lang="en-US" sz="3600" dirty="0" smtClean="0"/>
              <a:t>, biologists have a fairly accurate picture of how quickly the digestive system of the </a:t>
            </a:r>
            <a:r>
              <a:rPr lang="en-US" sz="3600" dirty="0" err="1" smtClean="0"/>
              <a:t>mantid</a:t>
            </a:r>
            <a:r>
              <a:rPr lang="en-US" sz="3600" dirty="0" smtClean="0"/>
              <a:t> works. Data compares the length of time that a </a:t>
            </a:r>
            <a:r>
              <a:rPr lang="en-US" sz="3600" dirty="0" err="1" smtClean="0"/>
              <a:t>mantid</a:t>
            </a:r>
            <a:r>
              <a:rPr lang="en-US" sz="3600" dirty="0" smtClean="0"/>
              <a:t> is deprived of food in hours (T) and the amount of food in its stomach at that time (S).</a:t>
            </a:r>
            <a:endParaRPr lang="en-US" sz="3600" dirty="0"/>
          </a:p>
        </p:txBody>
      </p:sp>
    </p:spTree>
    <p:extLst>
      <p:ext uri="{BB962C8B-B14F-4D97-AF65-F5344CB8AC3E}">
        <p14:creationId xmlns:p14="http://schemas.microsoft.com/office/powerpoint/2010/main" val="428252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Satiation </a:t>
            </a:r>
            <a:r>
              <a:rPr lang="en-US" dirty="0" err="1" smtClean="0"/>
              <a:t>vs</a:t>
            </a:r>
            <a:r>
              <a:rPr lang="en-US" dirty="0" smtClean="0"/>
              <a:t> Time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31996401"/>
              </p:ext>
            </p:extLst>
          </p:nvPr>
        </p:nvGraphicFramePr>
        <p:xfrm>
          <a:off x="838200" y="2133600"/>
          <a:ext cx="7543802" cy="3785616"/>
        </p:xfrm>
        <a:graphic>
          <a:graphicData uri="http://schemas.openxmlformats.org/drawingml/2006/table">
            <a:tbl>
              <a:tblPr firstRow="1" firstCol="1" bandRow="1">
                <a:tableStyleId>{5C22544A-7EE6-4342-B048-85BDC9FD1C3A}</a:tableStyleId>
              </a:tblPr>
              <a:tblGrid>
                <a:gridCol w="1748697"/>
                <a:gridCol w="610011"/>
                <a:gridCol w="553528"/>
                <a:gridCol w="666493"/>
                <a:gridCol w="610011"/>
                <a:gridCol w="610011"/>
                <a:gridCol w="610011"/>
                <a:gridCol w="711680"/>
                <a:gridCol w="711680"/>
                <a:gridCol w="711680"/>
              </a:tblGrid>
              <a:tr h="489063">
                <a:tc>
                  <a:txBody>
                    <a:bodyPr/>
                    <a:lstStyle/>
                    <a:p>
                      <a:pPr marL="0" marR="0">
                        <a:lnSpc>
                          <a:spcPct val="115000"/>
                        </a:lnSpc>
                        <a:spcBef>
                          <a:spcPts val="0"/>
                        </a:spcBef>
                        <a:spcAft>
                          <a:spcPts val="0"/>
                        </a:spcAft>
                      </a:pPr>
                      <a:r>
                        <a:rPr lang="en-US" sz="2400" dirty="0">
                          <a:effectLst/>
                        </a:rPr>
                        <a:t>Time T (</a:t>
                      </a:r>
                      <a:r>
                        <a:rPr lang="en-US" sz="2400" dirty="0" err="1">
                          <a:effectLst/>
                        </a:rPr>
                        <a:t>hr</a:t>
                      </a:r>
                      <a:r>
                        <a:rPr lang="en-US" sz="2400" dirty="0">
                          <a:effectLst/>
                        </a:rPr>
                        <a:t>)</a:t>
                      </a:r>
                    </a:p>
                    <a:p>
                      <a:pPr marL="0" marR="0">
                        <a:lnSpc>
                          <a:spcPct val="115000"/>
                        </a:lnSpc>
                        <a:spcBef>
                          <a:spcPts val="0"/>
                        </a:spcBef>
                        <a:spcAft>
                          <a:spcPts val="0"/>
                        </a:spcAft>
                      </a:pPr>
                      <a:r>
                        <a:rPr lang="en-US" sz="2400" dirty="0">
                          <a:effectLst/>
                        </a:rPr>
                        <a:t> </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0</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4</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5</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6</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8</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10</a:t>
                      </a:r>
                      <a:endParaRPr lang="en-US" sz="2400">
                        <a:effectLst/>
                        <a:latin typeface="Calibri"/>
                        <a:ea typeface="Calibri"/>
                        <a:cs typeface="Times New Roman"/>
                      </a:endParaRPr>
                    </a:p>
                  </a:txBody>
                  <a:tcPr marL="68580" marR="68580" marT="0" marB="0"/>
                </a:tc>
              </a:tr>
              <a:tr h="740979">
                <a:tc>
                  <a:txBody>
                    <a:bodyPr/>
                    <a:lstStyle/>
                    <a:p>
                      <a:pPr marL="0" marR="0">
                        <a:lnSpc>
                          <a:spcPct val="115000"/>
                        </a:lnSpc>
                        <a:spcBef>
                          <a:spcPts val="0"/>
                        </a:spcBef>
                        <a:spcAft>
                          <a:spcPts val="0"/>
                        </a:spcAft>
                      </a:pPr>
                      <a:r>
                        <a:rPr lang="en-US" sz="2400" dirty="0">
                          <a:effectLst/>
                        </a:rPr>
                        <a:t>Satiation S (cg</a:t>
                      </a:r>
                      <a:r>
                        <a:rPr lang="en-US" sz="2400" dirty="0" smtClean="0">
                          <a:effectLst/>
                        </a:rPr>
                        <a:t>)</a:t>
                      </a:r>
                      <a:endParaRPr lang="en-US" sz="2400" dirty="0">
                        <a:effectLst/>
                      </a:endParaRPr>
                    </a:p>
                  </a:txBody>
                  <a:tcPr marL="68580" marR="68580" marT="0" marB="0"/>
                </a:tc>
                <a:tc>
                  <a:txBody>
                    <a:bodyPr/>
                    <a:lstStyle/>
                    <a:p>
                      <a:pPr marL="0" marR="0">
                        <a:lnSpc>
                          <a:spcPct val="115000"/>
                        </a:lnSpc>
                        <a:spcBef>
                          <a:spcPts val="0"/>
                        </a:spcBef>
                        <a:spcAft>
                          <a:spcPts val="0"/>
                        </a:spcAft>
                      </a:pPr>
                      <a:r>
                        <a:rPr lang="en-US" sz="2400">
                          <a:effectLst/>
                        </a:rPr>
                        <a:t>94</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90</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85</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82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88</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83</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70</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66</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68</a:t>
                      </a:r>
                      <a:endParaRPr lang="en-US" sz="2400">
                        <a:effectLst/>
                        <a:latin typeface="Calibri"/>
                        <a:ea typeface="Calibri"/>
                        <a:cs typeface="Times New Roman"/>
                      </a:endParaRPr>
                    </a:p>
                  </a:txBody>
                  <a:tcPr marL="68580" marR="68580" marT="0" marB="0"/>
                </a:tc>
              </a:tr>
              <a:tr h="489063">
                <a:tc>
                  <a:txBody>
                    <a:bodyPr/>
                    <a:lstStyle/>
                    <a:p>
                      <a:pPr marL="0" marR="0">
                        <a:lnSpc>
                          <a:spcPct val="115000"/>
                        </a:lnSpc>
                        <a:spcBef>
                          <a:spcPts val="0"/>
                        </a:spcBef>
                        <a:spcAft>
                          <a:spcPts val="0"/>
                        </a:spcAft>
                      </a:pPr>
                      <a:r>
                        <a:rPr lang="en-US" sz="2400">
                          <a:effectLst/>
                        </a:rPr>
                        <a:t>Time T (hr)</a:t>
                      </a:r>
                    </a:p>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16</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19</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20</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24</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28</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36</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48</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72</a:t>
                      </a:r>
                      <a:endParaRPr lang="en-US" sz="2400">
                        <a:effectLst/>
                        <a:latin typeface="Calibri"/>
                        <a:ea typeface="Calibri"/>
                        <a:cs typeface="Times New Roman"/>
                      </a:endParaRPr>
                    </a:p>
                  </a:txBody>
                  <a:tcPr marL="68580" marR="68580" marT="0" marB="0"/>
                </a:tc>
              </a:tr>
              <a:tr h="740979">
                <a:tc>
                  <a:txBody>
                    <a:bodyPr/>
                    <a:lstStyle/>
                    <a:p>
                      <a:pPr marL="0" marR="0">
                        <a:lnSpc>
                          <a:spcPct val="115000"/>
                        </a:lnSpc>
                        <a:spcBef>
                          <a:spcPts val="0"/>
                        </a:spcBef>
                        <a:spcAft>
                          <a:spcPts val="0"/>
                        </a:spcAft>
                      </a:pPr>
                      <a:r>
                        <a:rPr lang="en-US" sz="2400">
                          <a:effectLst/>
                        </a:rPr>
                        <a:t>Satiation S (cg)</a:t>
                      </a:r>
                    </a:p>
                    <a:p>
                      <a:pPr marL="0" marR="0">
                        <a:lnSpc>
                          <a:spcPct val="115000"/>
                        </a:lnSpc>
                        <a:spcBef>
                          <a:spcPts val="0"/>
                        </a:spcBef>
                        <a:spcAft>
                          <a:spcPts val="0"/>
                        </a:spcAft>
                      </a:pPr>
                      <a:r>
                        <a:rPr lang="en-US" sz="2400">
                          <a:effectLst/>
                        </a:rPr>
                        <a:t> </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50</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46</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51</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41</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29</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14</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17</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8</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5080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90600"/>
            <a:ext cx="8229600" cy="1143000"/>
          </a:xfrm>
        </p:spPr>
        <p:txBody>
          <a:bodyPr/>
          <a:lstStyle/>
          <a:p>
            <a:pPr algn="just"/>
            <a:r>
              <a:rPr lang="en-US" dirty="0" smtClean="0">
                <a:latin typeface="+mn-lt"/>
              </a:rPr>
              <a:t>Make a scatter plot of the data.</a:t>
            </a:r>
            <a:endParaRPr lang="en-US" dirty="0">
              <a:latin typeface="+mn-lt"/>
            </a:endParaRPr>
          </a:p>
        </p:txBody>
      </p:sp>
      <p:sp>
        <p:nvSpPr>
          <p:cNvPr id="4" name="Subtitle 3"/>
          <p:cNvSpPr>
            <a:spLocks noGrp="1"/>
          </p:cNvSpPr>
          <p:nvPr>
            <p:ph idx="1"/>
          </p:nvPr>
        </p:nvSpPr>
        <p:spPr>
          <a:xfrm>
            <a:off x="304800" y="2971800"/>
            <a:ext cx="8229600" cy="3505200"/>
          </a:xfrm>
        </p:spPr>
        <p:txBody>
          <a:bodyPr>
            <a:normAutofit fontScale="92500" lnSpcReduction="20000"/>
          </a:bodyPr>
          <a:lstStyle/>
          <a:p>
            <a:pPr marL="0" indent="0" algn="just">
              <a:buNone/>
            </a:pPr>
            <a:r>
              <a:rPr lang="en-US" sz="4400" dirty="0" smtClean="0"/>
              <a:t>What type of function do you think will fit best?</a:t>
            </a:r>
          </a:p>
          <a:p>
            <a:pPr marL="0" indent="0" algn="just">
              <a:buNone/>
            </a:pPr>
            <a:endParaRPr lang="en-US" sz="4400" dirty="0"/>
          </a:p>
          <a:p>
            <a:pPr marL="0" indent="0" algn="just">
              <a:buNone/>
            </a:pPr>
            <a:r>
              <a:rPr lang="en-US" sz="4400" dirty="0" smtClean="0"/>
              <a:t>Does it make sense that Satiation (S) should decrease as Time (T) increases?</a:t>
            </a:r>
            <a:endParaRPr lang="en-US" sz="4400" dirty="0"/>
          </a:p>
        </p:txBody>
      </p:sp>
      <p:pic>
        <p:nvPicPr>
          <p:cNvPr id="3074" name="Picture 2" descr="C:\Users\Robinson\AppData\Local\Microsoft\Windows\Temporary Internet Files\Content.IE5\LH725D6X\MC900391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76200"/>
            <a:ext cx="1061241" cy="105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2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57200"/>
            <a:ext cx="8763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2638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a:bodyPr>
          <a:lstStyle/>
          <a:p>
            <a:pPr algn="just"/>
            <a:r>
              <a:rPr lang="en-US" dirty="0" smtClean="0"/>
              <a:t>The biologists assume that the </a:t>
            </a:r>
            <a:r>
              <a:rPr lang="en-US" dirty="0" err="1" smtClean="0"/>
              <a:t>mantid</a:t>
            </a:r>
            <a:r>
              <a:rPr lang="en-US" dirty="0" smtClean="0"/>
              <a:t> will digest a fixed percentage of the food in its stomach each hour. That information, together with the graph, tells us that an </a:t>
            </a:r>
            <a:r>
              <a:rPr lang="en-US" i="1" dirty="0" smtClean="0"/>
              <a:t>exponential function</a:t>
            </a:r>
            <a:r>
              <a:rPr lang="en-US" dirty="0" smtClean="0"/>
              <a:t> should be a good fit.</a:t>
            </a:r>
            <a:endParaRPr lang="en-US" dirty="0"/>
          </a:p>
        </p:txBody>
      </p:sp>
    </p:spTree>
    <p:extLst>
      <p:ext uri="{BB962C8B-B14F-4D97-AF65-F5344CB8AC3E}">
        <p14:creationId xmlns:p14="http://schemas.microsoft.com/office/powerpoint/2010/main" val="9223562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dirty="0" smtClean="0"/>
              <a:t>Since the amount of food decreases by a fixed percentage each hour (</a:t>
            </a:r>
            <a:r>
              <a:rPr lang="en-US" i="1" dirty="0" smtClean="0"/>
              <a:t>p</a:t>
            </a:r>
            <a:r>
              <a:rPr lang="en-US" dirty="0" smtClean="0"/>
              <a:t>), the recursive system of equations below should fit reasonably well for some value of </a:t>
            </a:r>
            <a:r>
              <a:rPr lang="en-US" i="1" dirty="0" smtClean="0"/>
              <a:t>p</a:t>
            </a:r>
            <a:r>
              <a:rPr lang="en-US" dirty="0" smtClean="0"/>
              <a:t>.</a:t>
            </a:r>
            <a:br>
              <a:rPr lang="en-US" dirty="0" smtClean="0"/>
            </a:br>
            <a:r>
              <a:rPr lang="en-US" dirty="0"/>
              <a:t/>
            </a:r>
            <a:br>
              <a:rPr lang="en-US" dirty="0"/>
            </a:br>
            <a:r>
              <a:rPr lang="en-US" dirty="0" smtClean="0"/>
              <a:t>Initial Satiation=94</a:t>
            </a:r>
            <a:br>
              <a:rPr lang="en-US" dirty="0" smtClean="0"/>
            </a:br>
            <a:r>
              <a:rPr lang="en-US" dirty="0" smtClean="0"/>
              <a:t>New Satiation = </a:t>
            </a:r>
            <a:r>
              <a:rPr lang="en-US" i="1" dirty="0" smtClean="0"/>
              <a:t>p</a:t>
            </a:r>
            <a:r>
              <a:rPr lang="en-US" dirty="0" smtClean="0"/>
              <a:t>*Old Satiation</a:t>
            </a:r>
            <a:br>
              <a:rPr lang="en-US" dirty="0" smtClean="0"/>
            </a:br>
            <a:endParaRPr lang="en-US" dirty="0"/>
          </a:p>
        </p:txBody>
      </p:sp>
    </p:spTree>
    <p:extLst>
      <p:ext uri="{BB962C8B-B14F-4D97-AF65-F5344CB8AC3E}">
        <p14:creationId xmlns:p14="http://schemas.microsoft.com/office/powerpoint/2010/main" val="40916233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en-US" dirty="0" smtClean="0"/>
              <a:t>How are we going to determine a value for </a:t>
            </a:r>
            <a:r>
              <a:rPr lang="en-US" i="1" dirty="0" smtClean="0"/>
              <a:t>p</a:t>
            </a:r>
            <a:r>
              <a:rPr lang="en-US" dirty="0" smtClean="0"/>
              <a:t>?  </a:t>
            </a:r>
            <a:br>
              <a:rPr lang="en-US" dirty="0" smtClean="0"/>
            </a:br>
            <a:r>
              <a:rPr lang="en-US" dirty="0"/>
              <a:t/>
            </a:r>
            <a:br>
              <a:rPr lang="en-US" dirty="0"/>
            </a:br>
            <a:r>
              <a:rPr lang="en-US" dirty="0" smtClean="0"/>
              <a:t/>
            </a:r>
            <a:br>
              <a:rPr lang="en-US" dirty="0" smtClean="0"/>
            </a:br>
            <a:endParaRPr lang="en-US" dirty="0"/>
          </a:p>
        </p:txBody>
      </p:sp>
      <p:pic>
        <p:nvPicPr>
          <p:cNvPr id="3" name="Picture 2" descr="C:\Users\Robinson\AppData\Local\Microsoft\Windows\Temporary Internet Files\Content.IE5\LH725D6X\MC900391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304800"/>
            <a:ext cx="1061241" cy="105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5805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1105</Words>
  <Application>Microsoft Macintosh PowerPoint</Application>
  <PresentationFormat>On-screen Show (4:3)</PresentationFormat>
  <Paragraphs>95</Paragraphs>
  <Slides>27</Slides>
  <Notes>0</Notes>
  <HiddenSlides>1</HiddenSlides>
  <MMClips>0</MMClips>
  <ScaleCrop>false</ScaleCrop>
  <HeadingPairs>
    <vt:vector size="6" baseType="variant">
      <vt:variant>
        <vt:lpstr>Theme</vt:lpstr>
      </vt:variant>
      <vt:variant>
        <vt:i4>1</vt:i4>
      </vt:variant>
      <vt:variant>
        <vt:lpstr>Slide Titles</vt:lpstr>
      </vt:variant>
      <vt:variant>
        <vt:i4>27</vt:i4>
      </vt:variant>
      <vt:variant>
        <vt:lpstr>Custom Shows</vt:lpstr>
      </vt:variant>
      <vt:variant>
        <vt:i4>1</vt:i4>
      </vt:variant>
    </vt:vector>
  </HeadingPairs>
  <TitlesOfParts>
    <vt:vector size="29" baseType="lpstr">
      <vt:lpstr>Office Theme</vt:lpstr>
      <vt:lpstr>The Mantid Problem Continued . . . . </vt:lpstr>
      <vt:lpstr>Throughout this presentation, you will find these two symbols:   implies there is additional information if you need it  implies this is a question  for students </vt:lpstr>
      <vt:lpstr>Researchers have also studied the digestion of the mantid. They have gathered data on the degree of satiation and the time that had passed since the mantid had eaten its fill. By combining the measurements of a number of mantids, biologists have a fairly accurate picture of how quickly the digestive system of the mantid works. Data compares the length of time that a mantid is deprived of food in hours (T) and the amount of food in its stomach at that time (S).</vt:lpstr>
      <vt:lpstr>Satiation vs Time</vt:lpstr>
      <vt:lpstr>Make a scatter plot of the data.</vt:lpstr>
      <vt:lpstr>PowerPoint Presentation</vt:lpstr>
      <vt:lpstr>The biologists assume that the mantid will digest a fixed percentage of the food in its stomach each hour. That information, together with the graph, tells us that an exponential function should be a good fit.</vt:lpstr>
      <vt:lpstr>Since the amount of food decreases by a fixed percentage each hour (p), the recursive system of equations below should fit reasonably well for some value of p.  Initial Satiation=94 New Satiation = p*Old Satiation </vt:lpstr>
      <vt:lpstr>How are we going to determine a value for p?     </vt:lpstr>
      <vt:lpstr>Using the Sequence Mode on our graphing calculator, we can do a sophisticated “guess-and-check” to find the best P value for our data.  </vt:lpstr>
      <vt:lpstr> Sequence Mode TI-84 Graphing Calculator Instructions  Go to the MODE button and  choose SEQ on the fifth line. Custom Show 1 Under the Y= button, there are  several pieces of information to fill in. *u(n) = the rule for finding a value. You must use the u found by pushing 2nd, 7.  The n must be the one on the x,t,theta,n key.  *u(nMin) = the minimum amount you have to begin.  Now the WINDOW button.  nMin = 1 because we always want to begin with  an n of 1. nMax = how many values  you want to calculate. PlotStart = 1.  PlotStep = 1. Xmin, Xmax, Xscl, Ymin, Ymax, and Xscl are all the same as in  function mode. </vt:lpstr>
      <vt:lpstr>      P=0.50                    P=0.75                   P=0.90     The actual data is shown as red squares. The recursive values we are generating are shown as blue dots.  Notice how the recursive values are tending toward the actual data as the P value increases.        </vt:lpstr>
      <vt:lpstr>   P=0.95                     P=0.96                     P=0.97    A P value of 0.96 seems to be a good fit.     </vt:lpstr>
      <vt:lpstr>Find an explicit function S=f(T) that gives the same values as the recursive model you found.</vt:lpstr>
      <vt:lpstr>S=f(T)=〖0.96〗^T∗94, where T is the number of hours since the mantid has filled its stomach and f is its satiation in cg. Notice that 0.96 is the percentage of food in the mantid’s stomach and 94 represents the initial Satiation. </vt:lpstr>
      <vt:lpstr>Suppose a mantid has been without food for 40 hours. How far do you estimate it will travel seeking food? </vt:lpstr>
      <vt:lpstr>The satiation level after T=40 hours is given by S=f(40)=〖0.96〗^40∗94=18.36.  Now we have a value for Satiation level that we can use in our original linear function  R(18.36)={█(-1.24∗18.36+76.26        if S&lt;61.5@0                                                 if S≥61.5)┤ =53.49 mm  </vt:lpstr>
      <vt:lpstr>Suppose a mantid is willing to travel 47 mm for food.  Approximately how long has it gone without eating?</vt:lpstr>
      <vt:lpstr>Set R(S)=47 and solve for S to get S=23.60.  Now set f(T)=23.60.  This gives us 23.60=〖0.96〗^t∗94.   We can use the intersect feature of our graphing calculator to find T=33.86 hours.     </vt:lpstr>
      <vt:lpstr>Notice the relationship between our two functions: S=f(T)=〖0.96〗^T∗94 and R(S)={█(-1.24S+76.26,       if S&lt;61.5@0                            ,        if S≥61.5)┤.  We can write a function for Reaction Distance in terms of time as a composition of functions!  R(S(T))=R(〖0.96〗^T∗94)=-1.24∗(〖0.96〗^T∗94)+76.26 </vt:lpstr>
      <vt:lpstr>Having looked at all this information, what do we now know about the eating habits of mantids?</vt:lpstr>
      <vt:lpstr>It may be difficult to tell what is  going on with the mantid by only the equation of this function.  What does the graph look like?  What information does it give us?       </vt:lpstr>
      <vt:lpstr>From the graph we  can see that if a  mantid has filled its  stomach within the last  10 hours, it is satisfied  and will not move toward food at all.  Its satiation decreases exponentially over time, and the distance it will travel toward food increases over time. So, after about 10.4 hours the distance a mantid will move toward food increases approaching a limiting value of about 76 mm. </vt:lpstr>
      <vt:lpstr>Common Core Standards in 9-12 Mathematics</vt:lpstr>
      <vt:lpstr>Common Core Standards in 9-12 Mathematics</vt:lpstr>
      <vt:lpstr>Common Core Standards in 9-12 Mathematics</vt:lpstr>
      <vt:lpstr>Common Core Standards in 9-12 Mathematics</vt:lpstr>
      <vt:lpstr>Custom Show 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Mantid Continued . . . .</dc:title>
  <dc:creator>Robinson, Donita</dc:creator>
  <cp:lastModifiedBy>Robert Caldwell</cp:lastModifiedBy>
  <cp:revision>51</cp:revision>
  <dcterms:created xsi:type="dcterms:W3CDTF">2013-10-07T15:36:49Z</dcterms:created>
  <dcterms:modified xsi:type="dcterms:W3CDTF">2014-01-13T20:21:29Z</dcterms:modified>
</cp:coreProperties>
</file>