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9" r:id="rId3"/>
    <p:sldId id="257" r:id="rId4"/>
    <p:sldId id="276" r:id="rId5"/>
    <p:sldId id="277" r:id="rId6"/>
    <p:sldId id="278" r:id="rId7"/>
    <p:sldId id="284" r:id="rId8"/>
    <p:sldId id="286" r:id="rId9"/>
    <p:sldId id="285" r:id="rId10"/>
    <p:sldId id="300" r:id="rId11"/>
    <p:sldId id="301" r:id="rId12"/>
    <p:sldId id="292" r:id="rId13"/>
    <p:sldId id="293" r:id="rId14"/>
    <p:sldId id="280" r:id="rId15"/>
    <p:sldId id="291" r:id="rId16"/>
    <p:sldId id="296" r:id="rId17"/>
    <p:sldId id="287" r:id="rId18"/>
    <p:sldId id="281" r:id="rId19"/>
    <p:sldId id="282" r:id="rId20"/>
    <p:sldId id="302" r:id="rId21"/>
    <p:sldId id="303" r:id="rId22"/>
    <p:sldId id="283" r:id="rId23"/>
    <p:sldId id="299" r:id="rId24"/>
    <p:sldId id="274" r:id="rId25"/>
    <p:sldId id="275" r:id="rId26"/>
    <p:sldId id="304" r:id="rId27"/>
    <p:sldId id="27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/>
    <p:restoredTop sz="94694"/>
  </p:normalViewPr>
  <p:slideViewPr>
    <p:cSldViewPr snapToObjects="1">
      <p:cViewPr varScale="1">
        <p:scale>
          <a:sx n="117" d="100"/>
          <a:sy n="117" d="100"/>
        </p:scale>
        <p:origin x="199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DBB68-2FF4-704E-B9A5-A81CA2025D09}" type="datetimeFigureOut">
              <a:rPr lang="en-US" smtClean="0"/>
              <a:t>8/22/23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BD0C4-9BF1-7A4D-BF66-D6FCB02F4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2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9BD0C4-9BF1-7A4D-BF66-D6FCB02F42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4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6BDD-852A-3F47-AC2A-DCED6C8366A9}" type="datetimeFigureOut">
              <a:rPr lang="en-US" smtClean="0"/>
              <a:pPr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368D-D974-7C44-8476-CA60AA456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6BDD-852A-3F47-AC2A-DCED6C8366A9}" type="datetimeFigureOut">
              <a:rPr lang="en-US" smtClean="0"/>
              <a:pPr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368D-D974-7C44-8476-CA60AA456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6BDD-852A-3F47-AC2A-DCED6C8366A9}" type="datetimeFigureOut">
              <a:rPr lang="en-US" smtClean="0"/>
              <a:pPr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368D-D974-7C44-8476-CA60AA456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6BDD-852A-3F47-AC2A-DCED6C8366A9}" type="datetimeFigureOut">
              <a:rPr lang="en-US" smtClean="0"/>
              <a:pPr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368D-D974-7C44-8476-CA60AA456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6BDD-852A-3F47-AC2A-DCED6C8366A9}" type="datetimeFigureOut">
              <a:rPr lang="en-US" smtClean="0"/>
              <a:pPr/>
              <a:t>8/22/23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368D-D974-7C44-8476-CA60AA456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6BDD-852A-3F47-AC2A-DCED6C8366A9}" type="datetimeFigureOut">
              <a:rPr lang="en-US" smtClean="0"/>
              <a:pPr/>
              <a:t>8/22/23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368D-D974-7C44-8476-CA60AA456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6BDD-852A-3F47-AC2A-DCED6C8366A9}" type="datetimeFigureOut">
              <a:rPr lang="en-US" smtClean="0"/>
              <a:pPr/>
              <a:t>8/22/23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368D-D974-7C44-8476-CA60AA456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6BDD-852A-3F47-AC2A-DCED6C8366A9}" type="datetimeFigureOut">
              <a:rPr lang="en-US" smtClean="0"/>
              <a:pPr/>
              <a:t>8/22/23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368D-D974-7C44-8476-CA60AA456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6BDD-852A-3F47-AC2A-DCED6C8366A9}" type="datetimeFigureOut">
              <a:rPr lang="en-US" smtClean="0"/>
              <a:pPr/>
              <a:t>8/22/23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368D-D974-7C44-8476-CA60AA456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6BDD-852A-3F47-AC2A-DCED6C8366A9}" type="datetimeFigureOut">
              <a:rPr lang="en-US" smtClean="0"/>
              <a:pPr/>
              <a:t>8/22/23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368D-D974-7C44-8476-CA60AA456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16BDD-852A-3F47-AC2A-DCED6C8366A9}" type="datetimeFigureOut">
              <a:rPr lang="en-US" smtClean="0"/>
              <a:pPr/>
              <a:t>8/22/23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6368D-D974-7C44-8476-CA60AA4569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38600" y="97971"/>
            <a:ext cx="464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June 4, 20101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NCSSM Academy Acceptance Ceremony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68D-D974-7C44-8476-CA60AA45699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447800"/>
            <a:ext cx="8686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52400" y="6356350"/>
            <a:ext cx="8686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41D7AF3-EED9-E6F5-30C3-7117DEF3EA5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2400" y="267711"/>
            <a:ext cx="3346450" cy="605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7842A3-AA7D-4A44-EADD-DE40DB777FC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77169" y="873333"/>
            <a:ext cx="1413631" cy="4762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username@bridges2.psc.edu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ondemand.bridges2.psc.edu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youtube.com/watch?v=PBUIBJHZzD4&amp;feature=youtu.b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sc.edu/index.php/bridges-virtual-tour" TargetMode="External"/><Relationship Id="rId2" Type="http://schemas.openxmlformats.org/officeDocument/2006/relationships/hyperlink" Target="https://www.psc.edu/resources/bridges-2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sc.edu/resources/software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152400" y="5410200"/>
            <a:ext cx="868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The North Carolina School of Science and Mathematics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" y="1447800"/>
            <a:ext cx="8686800" cy="1470025"/>
          </a:xfrm>
        </p:spPr>
        <p:txBody>
          <a:bodyPr/>
          <a:lstStyle/>
          <a:p>
            <a:r>
              <a:rPr lang="en-US" sz="2800" dirty="0"/>
              <a:t>Introduction to High-Performance Computing (HPC) </a:t>
            </a:r>
            <a:br>
              <a:rPr lang="en-US" sz="2800" dirty="0"/>
            </a:br>
            <a:r>
              <a:rPr lang="en-US" sz="2800" dirty="0"/>
              <a:t>using the Pittsburgh Supercomputing Center </a:t>
            </a:r>
            <a:br>
              <a:rPr lang="en-US" sz="2800" dirty="0"/>
            </a:br>
            <a:r>
              <a:rPr lang="en-US" sz="2800" dirty="0"/>
              <a:t>Bridges-2 Supercomputer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80059-D323-EA87-A59D-7F8C37F5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108607"/>
            <a:ext cx="3429000" cy="23015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C5A4-AA72-2B8D-432F-A17D585C8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590800"/>
            <a:ext cx="4648200" cy="1143000"/>
          </a:xfrm>
        </p:spPr>
        <p:txBody>
          <a:bodyPr/>
          <a:lstStyle/>
          <a:p>
            <a:r>
              <a:rPr lang="en-US" sz="4800" dirty="0"/>
              <a:t>End of Part 1</a:t>
            </a:r>
          </a:p>
        </p:txBody>
      </p:sp>
    </p:spTree>
    <p:extLst>
      <p:ext uri="{BB962C8B-B14F-4D97-AF65-F5344CB8AC3E}">
        <p14:creationId xmlns:p14="http://schemas.microsoft.com/office/powerpoint/2010/main" val="1505245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C5A4-AA72-2B8D-432F-A17D585C8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590800"/>
            <a:ext cx="5943600" cy="1143000"/>
          </a:xfrm>
        </p:spPr>
        <p:txBody>
          <a:bodyPr/>
          <a:lstStyle/>
          <a:p>
            <a:r>
              <a:rPr lang="en-US" sz="4800" dirty="0"/>
              <a:t>Part 2:  UNIX Basics</a:t>
            </a:r>
          </a:p>
        </p:txBody>
      </p:sp>
    </p:spTree>
    <p:extLst>
      <p:ext uri="{BB962C8B-B14F-4D97-AF65-F5344CB8AC3E}">
        <p14:creationId xmlns:p14="http://schemas.microsoft.com/office/powerpoint/2010/main" val="38997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94DF7-9184-5840-8D72-D418D53A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UNIX/Linux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D722F-832A-E84A-9658-FCAC58070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Shells</a:t>
            </a:r>
          </a:p>
          <a:p>
            <a:pPr lvl="1"/>
            <a:r>
              <a:rPr lang="en-US" dirty="0"/>
              <a:t>bash</a:t>
            </a:r>
          </a:p>
          <a:p>
            <a:pPr lvl="1"/>
            <a:r>
              <a:rPr lang="en-US" dirty="0" err="1"/>
              <a:t>csh</a:t>
            </a:r>
            <a:endParaRPr lang="en-US" dirty="0"/>
          </a:p>
          <a:p>
            <a:pPr lvl="1"/>
            <a:r>
              <a:rPr lang="en-US" dirty="0" err="1"/>
              <a:t>ksh</a:t>
            </a:r>
            <a:endParaRPr lang="en-US" dirty="0"/>
          </a:p>
          <a:p>
            <a:pPr lvl="1"/>
            <a:r>
              <a:rPr lang="en-US" dirty="0" err="1"/>
              <a:t>tcsh</a:t>
            </a:r>
            <a:endParaRPr lang="en-US" dirty="0"/>
          </a:p>
          <a:p>
            <a:r>
              <a:rPr lang="en-US" dirty="0"/>
              <a:t>Tools</a:t>
            </a:r>
          </a:p>
          <a:p>
            <a:pPr lvl="1"/>
            <a:r>
              <a:rPr lang="en-US" dirty="0"/>
              <a:t>cat</a:t>
            </a:r>
          </a:p>
          <a:p>
            <a:pPr lvl="1"/>
            <a:r>
              <a:rPr lang="en-US" dirty="0"/>
              <a:t>ls</a:t>
            </a:r>
          </a:p>
          <a:p>
            <a:pPr lvl="1"/>
            <a:r>
              <a:rPr lang="en-US" dirty="0"/>
              <a:t>nano</a:t>
            </a:r>
          </a:p>
          <a:p>
            <a:pPr lvl="1"/>
            <a:r>
              <a:rPr lang="en-US" dirty="0"/>
              <a:t>vi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2050" name="Picture 2" descr="Shell Scripting Tutorial For Beginners">
            <a:extLst>
              <a:ext uri="{FF2B5EF4-FFF2-40B4-BE49-F238E27FC236}">
                <a16:creationId xmlns:a16="http://schemas.microsoft.com/office/drawing/2014/main" id="{5F427E6A-3454-7349-A9DB-7354742D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00200"/>
            <a:ext cx="4478126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405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C320-CE13-7040-A0FC-5F3B0EECE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bash 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DB869-A76B-2942-89D0-E75F0B745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#!/bin/bash</a:t>
            </a:r>
          </a:p>
          <a:p>
            <a:pPr marL="0" indent="0">
              <a:buNone/>
            </a:pPr>
            <a:r>
              <a:rPr lang="en-US" sz="2400" dirty="0"/>
              <a:t># Script to say "Hello world" because Gotwals is traditional!</a:t>
            </a:r>
          </a:p>
          <a:p>
            <a:pPr marL="0" indent="0">
              <a:buNone/>
            </a:pPr>
            <a:r>
              <a:rPr lang="en-US" sz="2400" dirty="0"/>
              <a:t>#</a:t>
            </a:r>
          </a:p>
          <a:p>
            <a:pPr marL="0" indent="0">
              <a:buNone/>
            </a:pPr>
            <a:r>
              <a:rPr lang="en-US" sz="2400" dirty="0"/>
              <a:t># October 3, 2020</a:t>
            </a:r>
          </a:p>
          <a:p>
            <a:pPr marL="0" indent="0">
              <a:buNone/>
            </a:pPr>
            <a:r>
              <a:rPr lang="en-US" sz="2400" dirty="0"/>
              <a:t># </a:t>
            </a:r>
          </a:p>
          <a:p>
            <a:pPr marL="0" indent="0">
              <a:buNone/>
            </a:pPr>
            <a:r>
              <a:rPr lang="en-US" sz="2400" dirty="0"/>
              <a:t>clear</a:t>
            </a:r>
          </a:p>
          <a:p>
            <a:pPr marL="0" indent="0">
              <a:buNone/>
            </a:pPr>
            <a:r>
              <a:rPr lang="en-US" sz="2400" dirty="0"/>
              <a:t>echo "Hello, world!”</a:t>
            </a:r>
          </a:p>
          <a:p>
            <a:pPr marL="0" indent="0">
              <a:buNone/>
            </a:pPr>
            <a:r>
              <a:rPr lang="en-US" sz="2400" dirty="0"/>
              <a:t>echo "Hello $USER!”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To run:  bash </a:t>
            </a:r>
            <a:r>
              <a:rPr lang="en-US" sz="2400" dirty="0" err="1"/>
              <a:t>hello.sh</a:t>
            </a:r>
            <a:r>
              <a:rPr lang="en-US" sz="2400" dirty="0"/>
              <a:t> (may have to change permissions first!)</a:t>
            </a:r>
          </a:p>
        </p:txBody>
      </p:sp>
    </p:spTree>
    <p:extLst>
      <p:ext uri="{BB962C8B-B14F-4D97-AF65-F5344CB8AC3E}">
        <p14:creationId xmlns:p14="http://schemas.microsoft.com/office/powerpoint/2010/main" val="882819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97971"/>
            <a:ext cx="5115732" cy="1143000"/>
          </a:xfrm>
        </p:spPr>
        <p:txBody>
          <a:bodyPr/>
          <a:lstStyle/>
          <a:p>
            <a:r>
              <a:rPr lang="en-US" dirty="0"/>
              <a:t>Configuring .</a:t>
            </a:r>
            <a:r>
              <a:rPr lang="en-US" dirty="0" err="1"/>
              <a:t>bash_profile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80032"/>
            <a:ext cx="3352800" cy="3505200"/>
          </a:xfrm>
        </p:spPr>
        <p:txBody>
          <a:bodyPr>
            <a:normAutofit/>
          </a:bodyPr>
          <a:lstStyle/>
          <a:p>
            <a:r>
              <a:rPr lang="en-US" sz="2400" dirty="0"/>
              <a:t>Basics</a:t>
            </a:r>
          </a:p>
          <a:p>
            <a:pPr lvl="1"/>
            <a:r>
              <a:rPr lang="en-US" sz="2000" dirty="0"/>
              <a:t>Runs every time you login</a:t>
            </a:r>
          </a:p>
          <a:p>
            <a:pPr lvl="1"/>
            <a:r>
              <a:rPr lang="en-US" sz="2000" dirty="0"/>
              <a:t>Mostly establishes aliases</a:t>
            </a:r>
          </a:p>
          <a:p>
            <a:pPr lvl="1"/>
            <a:r>
              <a:rPr lang="en-US" sz="2000" dirty="0"/>
              <a:t>Create/edit with vi or nano</a:t>
            </a:r>
          </a:p>
          <a:p>
            <a:pPr lvl="1"/>
            <a:r>
              <a:rPr lang="en-US" sz="2000" dirty="0"/>
              <a:t>“dot” files are hidden files – show with ls -al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2437D-2DF6-D733-84BE-7945ACAA7800}"/>
              </a:ext>
            </a:extLst>
          </p:cNvPr>
          <p:cNvSpPr txBox="1"/>
          <p:nvPr/>
        </p:nvSpPr>
        <p:spPr>
          <a:xfrm>
            <a:off x="3505200" y="1780032"/>
            <a:ext cx="542967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 .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bash_profile</a:t>
            </a:r>
            <a:endParaRPr lang="en-US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b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US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 Get the aliases and functions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if [ -f ~/.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bashrc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]; then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 ~/.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bashrc</a:t>
            </a:r>
            <a:endParaRPr lang="en-US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fi</a:t>
            </a:r>
          </a:p>
          <a:p>
            <a:b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US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 User specific environment and startup programs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alias home="cd /jet/home/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gotwals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alias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lsa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="ls -al"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alias ocean="cd /ocean/projects/che160020p/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gotwals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alias sq="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squeue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-u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gotwals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</a:t>
            </a:r>
          </a:p>
          <a:p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alias examples="cd /opt/packages/examples" 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6299DC-D545-50CD-52EC-6924995AE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5410200"/>
            <a:ext cx="72136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31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79C2-5EF4-3746-B48A-4F2DCCDCA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UNIX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24517-D6AD-BD40-B002-0E290C409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Directories</a:t>
            </a:r>
          </a:p>
          <a:p>
            <a:r>
              <a:rPr lang="en-US" sz="2800" dirty="0"/>
              <a:t>Commands</a:t>
            </a:r>
          </a:p>
          <a:p>
            <a:pPr lvl="1"/>
            <a:r>
              <a:rPr lang="en-US" sz="2400" dirty="0"/>
              <a:t>ls, ls –al</a:t>
            </a:r>
          </a:p>
          <a:p>
            <a:pPr lvl="1"/>
            <a:r>
              <a:rPr lang="en-US" sz="2400" dirty="0"/>
              <a:t>cp</a:t>
            </a:r>
          </a:p>
          <a:p>
            <a:pPr lvl="1"/>
            <a:r>
              <a:rPr lang="en-US" sz="2400" dirty="0"/>
              <a:t>rm</a:t>
            </a:r>
          </a:p>
          <a:p>
            <a:pPr lvl="1"/>
            <a:r>
              <a:rPr lang="en-US" sz="2400" dirty="0"/>
              <a:t>cd </a:t>
            </a:r>
          </a:p>
          <a:p>
            <a:pPr lvl="1"/>
            <a:r>
              <a:rPr lang="en-US" sz="2400" dirty="0" err="1"/>
              <a:t>pwd</a:t>
            </a:r>
            <a:endParaRPr lang="en-US" sz="2400" dirty="0"/>
          </a:p>
          <a:p>
            <a:pPr lvl="1"/>
            <a:r>
              <a:rPr lang="en-US" sz="2400" dirty="0"/>
              <a:t>tar</a:t>
            </a:r>
          </a:p>
          <a:p>
            <a:r>
              <a:rPr lang="en-US" sz="2800" dirty="0"/>
              <a:t>Path</a:t>
            </a:r>
          </a:p>
          <a:p>
            <a:pPr lvl="1"/>
            <a:r>
              <a:rPr lang="en-US" sz="2400" dirty="0"/>
              <a:t>/home/</a:t>
            </a:r>
            <a:r>
              <a:rPr lang="en-US" sz="2400" dirty="0" err="1"/>
              <a:t>mthomas</a:t>
            </a:r>
            <a:r>
              <a:rPr lang="en-US" sz="2400" dirty="0"/>
              <a:t>/class</a:t>
            </a:r>
          </a:p>
          <a:p>
            <a:pPr lvl="1"/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3A61F3-F87F-FB4D-B663-F10B61577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799"/>
            <a:ext cx="6463145" cy="354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056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2134-65DC-E94B-B687-1718DEBE4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Logging 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A6BD9-BAE2-484D-AF18-DEDFC5BBB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Macs</a:t>
            </a:r>
          </a:p>
          <a:p>
            <a:pPr lvl="1"/>
            <a:r>
              <a:rPr lang="en-US" dirty="0"/>
              <a:t>Find “Terminal” on your machine</a:t>
            </a:r>
          </a:p>
          <a:p>
            <a:pPr lvl="1"/>
            <a:r>
              <a:rPr lang="en-US" dirty="0"/>
              <a:t>Type:  </a:t>
            </a:r>
            <a:r>
              <a:rPr lang="en-US" dirty="0" err="1"/>
              <a:t>ssh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username@bridges2.psc.edu</a:t>
            </a:r>
            <a:endParaRPr lang="en-US" dirty="0"/>
          </a:p>
          <a:p>
            <a:pPr lvl="1"/>
            <a:r>
              <a:rPr lang="en-US" dirty="0"/>
              <a:t>FIRST TIME:  type the word Yes to the security question</a:t>
            </a:r>
          </a:p>
          <a:p>
            <a:pPr lvl="1"/>
            <a:r>
              <a:rPr lang="en-US" dirty="0"/>
              <a:t>Type your password.  IT WILL NOT APPEAR!</a:t>
            </a:r>
          </a:p>
          <a:p>
            <a:r>
              <a:rPr lang="en-US" dirty="0"/>
              <a:t>Windows users</a:t>
            </a:r>
          </a:p>
          <a:p>
            <a:pPr lvl="1"/>
            <a:r>
              <a:rPr lang="en-US" dirty="0"/>
              <a:t>Open “putty”</a:t>
            </a:r>
          </a:p>
          <a:p>
            <a:pPr lvl="1"/>
            <a:r>
              <a:rPr lang="en-US" dirty="0"/>
              <a:t>Host:  bridges2.psc.edu</a:t>
            </a:r>
          </a:p>
          <a:p>
            <a:pPr lvl="1"/>
            <a:r>
              <a:rPr lang="en-US" dirty="0"/>
              <a:t>Connect</a:t>
            </a:r>
          </a:p>
          <a:p>
            <a:pPr lvl="2"/>
            <a:r>
              <a:rPr lang="en-US" dirty="0"/>
              <a:t>First time?  Security message</a:t>
            </a:r>
          </a:p>
          <a:p>
            <a:pPr lvl="2"/>
            <a:r>
              <a:rPr lang="en-US" dirty="0"/>
              <a:t>User name and password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C57A21-C3F8-F0D3-7521-4A41F3BD6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671055"/>
            <a:ext cx="2590800" cy="246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25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get connected!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438400"/>
            <a:ext cx="8666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linkClick r:id="rId2"/>
              </a:rPr>
              <a:t>https://ondemand.bridges2.psc.edu/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5638800"/>
            <a:ext cx="5244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Can’t connect?  Check </a:t>
            </a:r>
            <a:r>
              <a:rPr lang="en-US" sz="2400"/>
              <a:t>with Mr</a:t>
            </a:r>
            <a:r>
              <a:rPr lang="en-US" sz="2400" dirty="0"/>
              <a:t>. Gotwals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36576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Forgot your password?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https://</a:t>
            </a:r>
            <a:r>
              <a:rPr lang="en-US" sz="3600" dirty="0" err="1"/>
              <a:t>apr.psc.edu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0EEA42-8661-A259-0444-150E54F56568}"/>
              </a:ext>
            </a:extLst>
          </p:cNvPr>
          <p:cNvSpPr txBox="1"/>
          <p:nvPr/>
        </p:nvSpPr>
        <p:spPr>
          <a:xfrm>
            <a:off x="944871" y="1730514"/>
            <a:ext cx="7037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ssh</a:t>
            </a:r>
            <a:r>
              <a:rPr lang="en-US" sz="4000" dirty="0"/>
              <a:t> username@bridges2.psc.edu</a:t>
            </a:r>
          </a:p>
        </p:txBody>
      </p:sp>
    </p:spTree>
    <p:extLst>
      <p:ext uri="{BB962C8B-B14F-4D97-AF65-F5344CB8AC3E}">
        <p14:creationId xmlns:p14="http://schemas.microsoft.com/office/powerpoint/2010/main" val="396492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Creating/Managing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77200" cy="838200"/>
          </a:xfrm>
        </p:spPr>
        <p:txBody>
          <a:bodyPr>
            <a:normAutofit/>
          </a:bodyPr>
          <a:lstStyle/>
          <a:p>
            <a:r>
              <a:rPr lang="en-US" dirty="0"/>
              <a:t>Interface:  Bridges OnDemand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514600"/>
            <a:ext cx="5657850" cy="34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6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Queue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8CC13-4FDB-1E63-2D8A-0DDD9E4B9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76400"/>
            <a:ext cx="7772400" cy="197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10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ECF2B-717C-0744-9B78-D8D0BC10B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history…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2D715-4909-B64F-A26B-8403A2189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76400"/>
            <a:ext cx="6477000" cy="447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2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C5A4-AA72-2B8D-432F-A17D585C8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590800"/>
            <a:ext cx="4648200" cy="1143000"/>
          </a:xfrm>
        </p:spPr>
        <p:txBody>
          <a:bodyPr/>
          <a:lstStyle/>
          <a:p>
            <a:r>
              <a:rPr lang="en-US" sz="4800" dirty="0"/>
              <a:t>End of Part 2</a:t>
            </a:r>
          </a:p>
        </p:txBody>
      </p:sp>
    </p:spTree>
    <p:extLst>
      <p:ext uri="{BB962C8B-B14F-4D97-AF65-F5344CB8AC3E}">
        <p14:creationId xmlns:p14="http://schemas.microsoft.com/office/powerpoint/2010/main" val="176275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C5A4-AA72-2B8D-432F-A17D585C8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590800"/>
            <a:ext cx="5943600" cy="1143000"/>
          </a:xfrm>
        </p:spPr>
        <p:txBody>
          <a:bodyPr/>
          <a:lstStyle/>
          <a:p>
            <a:r>
              <a:rPr lang="en-US" sz="4800" dirty="0"/>
              <a:t>Part 3:  A sample calculation</a:t>
            </a:r>
          </a:p>
        </p:txBody>
      </p:sp>
    </p:spTree>
    <p:extLst>
      <p:ext uri="{BB962C8B-B14F-4D97-AF65-F5344CB8AC3E}">
        <p14:creationId xmlns:p14="http://schemas.microsoft.com/office/powerpoint/2010/main" val="1675911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Direct/Shell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63"/>
          </a:xfrm>
        </p:spPr>
        <p:txBody>
          <a:bodyPr>
            <a:normAutofit/>
          </a:bodyPr>
          <a:lstStyle/>
          <a:p>
            <a:r>
              <a:rPr lang="en-US" dirty="0"/>
              <a:t>Shell access (terminal)</a:t>
            </a:r>
          </a:p>
          <a:p>
            <a:r>
              <a:rPr lang="en-US" dirty="0"/>
              <a:t>Requires knowledge of:</a:t>
            </a:r>
          </a:p>
          <a:p>
            <a:pPr lvl="1"/>
            <a:r>
              <a:rPr lang="en-US" dirty="0"/>
              <a:t>UNIX</a:t>
            </a:r>
          </a:p>
          <a:p>
            <a:pPr lvl="1"/>
            <a:r>
              <a:rPr lang="en-US" dirty="0"/>
              <a:t>vi (text editor)</a:t>
            </a:r>
          </a:p>
          <a:p>
            <a:pPr lvl="1"/>
            <a:r>
              <a:rPr lang="en-US" dirty="0"/>
              <a:t>SLURM (Simple Linux Utility for Resource Management)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439" y="1524000"/>
            <a:ext cx="3787761" cy="471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3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3352800" cy="3505200"/>
          </a:xfrm>
        </p:spPr>
        <p:txBody>
          <a:bodyPr>
            <a:normAutofit/>
          </a:bodyPr>
          <a:lstStyle/>
          <a:p>
            <a:r>
              <a:rPr lang="en-US" sz="2400" dirty="0"/>
              <a:t>Basic steps</a:t>
            </a:r>
          </a:p>
          <a:p>
            <a:pPr lvl="1"/>
            <a:r>
              <a:rPr lang="en-US" sz="2000" dirty="0"/>
              <a:t>Create an input file</a:t>
            </a:r>
          </a:p>
          <a:p>
            <a:pPr lvl="1"/>
            <a:r>
              <a:rPr lang="en-US" sz="2000" dirty="0"/>
              <a:t>Create a job file</a:t>
            </a:r>
          </a:p>
          <a:p>
            <a:pPr lvl="1"/>
            <a:r>
              <a:rPr lang="en-US" sz="2000" dirty="0"/>
              <a:t>Submit the job file</a:t>
            </a:r>
          </a:p>
          <a:p>
            <a:pPr lvl="1"/>
            <a:r>
              <a:rPr lang="en-US" sz="2000" dirty="0"/>
              <a:t>Monitor the queue</a:t>
            </a:r>
          </a:p>
          <a:p>
            <a:pPr lvl="1"/>
            <a:r>
              <a:rPr lang="en-US" sz="2000" dirty="0"/>
              <a:t>View output/results</a:t>
            </a:r>
          </a:p>
          <a:p>
            <a:pPr lvl="1"/>
            <a:r>
              <a:rPr lang="en-US" sz="2000" dirty="0"/>
              <a:t>Backup files</a:t>
            </a:r>
          </a:p>
          <a:p>
            <a:pPr lvl="1"/>
            <a:r>
              <a:rPr lang="en-US" sz="2000" dirty="0"/>
              <a:t>Transfer back to local machine (optional)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600200"/>
            <a:ext cx="2584450" cy="3412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732" y="3657600"/>
            <a:ext cx="3276600" cy="2450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105400"/>
            <a:ext cx="4521200" cy="92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2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basic job script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1834629"/>
            <a:ext cx="7874000" cy="42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38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not running?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7315200" cy="4137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1676400"/>
            <a:ext cx="350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CONTACT MR. GOTWALS **FIRST**</a:t>
            </a:r>
          </a:p>
        </p:txBody>
      </p:sp>
    </p:spTree>
    <p:extLst>
      <p:ext uri="{BB962C8B-B14F-4D97-AF65-F5344CB8AC3E}">
        <p14:creationId xmlns:p14="http://schemas.microsoft.com/office/powerpoint/2010/main" val="1528962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C5A4-AA72-2B8D-432F-A17D585C8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590800"/>
            <a:ext cx="4648200" cy="1143000"/>
          </a:xfrm>
        </p:spPr>
        <p:txBody>
          <a:bodyPr/>
          <a:lstStyle/>
          <a:p>
            <a:r>
              <a:rPr lang="en-US" sz="4800" dirty="0"/>
              <a:t>End of Part 3</a:t>
            </a:r>
          </a:p>
        </p:txBody>
      </p:sp>
    </p:spTree>
    <p:extLst>
      <p:ext uri="{BB962C8B-B14F-4D97-AF65-F5344CB8AC3E}">
        <p14:creationId xmlns:p14="http://schemas.microsoft.com/office/powerpoint/2010/main" val="2872169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5959" y="1298912"/>
            <a:ext cx="36835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Questions?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105400"/>
            <a:ext cx="3132483" cy="118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733800"/>
            <a:ext cx="2286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33800"/>
            <a:ext cx="3877519" cy="1276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EDEC4B-DC61-5FFF-5351-63A11EB4D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2249164"/>
            <a:ext cx="3877519" cy="14846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1148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Advanced Cyberinfrastructure Coordination Ecosystem:  Services and Support</a:t>
            </a:r>
          </a:p>
          <a:p>
            <a:r>
              <a:rPr lang="en-US" dirty="0"/>
              <a:t>Funded by the National Science Foundation (NSF)</a:t>
            </a:r>
          </a:p>
          <a:p>
            <a:r>
              <a:rPr lang="en-US" dirty="0">
                <a:hlinkClick r:id="rId2"/>
              </a:rPr>
              <a:t>Podcast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133600"/>
            <a:ext cx="5302250" cy="35734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r>
              <a:rPr lang="en-US" dirty="0"/>
              <a:t>Access to:</a:t>
            </a:r>
          </a:p>
          <a:p>
            <a:pPr lvl="1"/>
            <a:r>
              <a:rPr lang="en-US" dirty="0"/>
              <a:t>high-performance computing resources</a:t>
            </a:r>
          </a:p>
          <a:p>
            <a:pPr lvl="2"/>
            <a:r>
              <a:rPr lang="en-US" dirty="0"/>
              <a:t>Software</a:t>
            </a:r>
          </a:p>
          <a:p>
            <a:pPr lvl="2"/>
            <a:r>
              <a:rPr lang="en-US" dirty="0"/>
              <a:t>Visualization engines</a:t>
            </a:r>
          </a:p>
          <a:p>
            <a:pPr lvl="2"/>
            <a:r>
              <a:rPr lang="en-US" dirty="0"/>
              <a:t>Specialized tools</a:t>
            </a:r>
          </a:p>
          <a:p>
            <a:pPr lvl="2"/>
            <a:r>
              <a:rPr lang="en-US" dirty="0"/>
              <a:t>Specialized hardware (for example, GPUs)</a:t>
            </a:r>
          </a:p>
          <a:p>
            <a:pPr lvl="2"/>
            <a:r>
              <a:rPr lang="en-US" dirty="0"/>
              <a:t>Significant technical support</a:t>
            </a:r>
          </a:p>
          <a:p>
            <a:pPr lvl="3"/>
            <a:r>
              <a:rPr lang="en-US" dirty="0"/>
              <a:t>Caveat:  NO ONE should contact technical support in any way, shape, or fashion without first contacting ME!</a:t>
            </a:r>
          </a:p>
        </p:txBody>
      </p:sp>
    </p:spTree>
    <p:extLst>
      <p:ext uri="{BB962C8B-B14F-4D97-AF65-F5344CB8AC3E}">
        <p14:creationId xmlns:p14="http://schemas.microsoft.com/office/powerpoint/2010/main" val="81505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Bridges supercomputer: Hardware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Hardware:</a:t>
            </a:r>
          </a:p>
          <a:p>
            <a:pPr lvl="1"/>
            <a:r>
              <a:rPr lang="en-US" dirty="0"/>
              <a:t>Hewlett Packard Enterprise (HPE) Integrity Superdome X servers (4, each with 12TB of RAM)</a:t>
            </a:r>
          </a:p>
          <a:p>
            <a:pPr lvl="1"/>
            <a:r>
              <a:rPr lang="en-US" dirty="0"/>
              <a:t>HPE </a:t>
            </a:r>
            <a:r>
              <a:rPr lang="en-US" dirty="0" err="1"/>
              <a:t>Proliant</a:t>
            </a:r>
            <a:r>
              <a:rPr lang="en-US" dirty="0"/>
              <a:t> DL580 servers (42, each with 3TB)</a:t>
            </a:r>
          </a:p>
          <a:p>
            <a:pPr lvl="1"/>
            <a:r>
              <a:rPr lang="en-US" dirty="0"/>
              <a:t> HPE Apollo 2000 servers (800, each with 128GB)</a:t>
            </a:r>
          </a:p>
          <a:p>
            <a:pPr lvl="1"/>
            <a:r>
              <a:rPr lang="en-US" dirty="0"/>
              <a:t>Intel® Xeon CPUs and NVIDIA Tesla GPUs for exceptional performance. </a:t>
            </a:r>
          </a:p>
          <a:p>
            <a:pPr lvl="1"/>
            <a:r>
              <a:rPr lang="en-US" dirty="0"/>
              <a:t>Database and web servers to support gateways, collaboration, and data management.</a:t>
            </a:r>
          </a:p>
          <a:p>
            <a:r>
              <a:rPr lang="en-US" dirty="0">
                <a:hlinkClick r:id="rId2"/>
              </a:rPr>
              <a:t>About Bridges-2</a:t>
            </a:r>
            <a:br>
              <a:rPr lang="en-US" dirty="0">
                <a:hlinkClick r:id="rId3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Bridges supercomputer: Software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5638800" cy="42365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86600" y="2895600"/>
            <a:ext cx="163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Software listing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46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NCSSM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6553200" cy="838200"/>
          </a:xfrm>
        </p:spPr>
        <p:txBody>
          <a:bodyPr>
            <a:noAutofit/>
          </a:bodyPr>
          <a:lstStyle/>
          <a:p>
            <a:r>
              <a:rPr lang="en-US" sz="2000" dirty="0"/>
              <a:t>Education allocation, starting Year 7</a:t>
            </a:r>
          </a:p>
          <a:p>
            <a:r>
              <a:rPr lang="en-US" sz="2000" dirty="0"/>
              <a:t>PI and Allocation Manager:  Robert Gotwals</a:t>
            </a:r>
          </a:p>
          <a:p>
            <a:r>
              <a:rPr lang="en-US" sz="2000" dirty="0"/>
              <a:t>Regular Memory:  38,000 core-hours</a:t>
            </a:r>
          </a:p>
          <a:p>
            <a:r>
              <a:rPr lang="en-US" sz="2000" dirty="0"/>
              <a:t>GPU allocation:  2,000 core-hours</a:t>
            </a:r>
          </a:p>
          <a:p>
            <a:r>
              <a:rPr lang="en-US" sz="2000" dirty="0"/>
              <a:t>Storage (Ocean):  6100 GB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6A5F2-20E8-90C5-451E-07FEF549E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3535470"/>
            <a:ext cx="6324600" cy="269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37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Units (</a:t>
            </a:r>
            <a:r>
              <a:rPr lang="en-US" dirty="0" err="1"/>
              <a:t>su</a:t>
            </a:r>
            <a:r>
              <a:rPr lang="en-US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676400"/>
            <a:ext cx="5519632" cy="43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55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Queuing system</a:t>
            </a:r>
          </a:p>
          <a:p>
            <a:r>
              <a:rPr lang="en-US" sz="2800" dirty="0"/>
              <a:t>Supercomputing units (</a:t>
            </a:r>
            <a:r>
              <a:rPr lang="en-US" sz="2800" dirty="0" err="1"/>
              <a:t>su</a:t>
            </a:r>
            <a:r>
              <a:rPr lang="en-US" sz="2800" dirty="0"/>
              <a:t>) are expensive and not infinite</a:t>
            </a:r>
          </a:p>
          <a:p>
            <a:r>
              <a:rPr lang="en-US" sz="2800" dirty="0"/>
              <a:t>A serious computing resource (permission rather than forgiveness!)</a:t>
            </a:r>
          </a:p>
          <a:p>
            <a:r>
              <a:rPr lang="en-US" sz="2800" dirty="0"/>
              <a:t>Help tickets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267200"/>
            <a:ext cx="7578671" cy="19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52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13383</TotalTime>
  <Words>660</Words>
  <Application>Microsoft Macintosh PowerPoint</Application>
  <PresentationFormat>On-screen Show (4:3)</PresentationFormat>
  <Paragraphs>137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Menlo</vt:lpstr>
      <vt:lpstr>Office Theme</vt:lpstr>
      <vt:lpstr>Introduction to High-Performance Computing (HPC)  using the Pittsburgh Supercomputing Center  Bridges-2 Supercomputer</vt:lpstr>
      <vt:lpstr>A little history…</vt:lpstr>
      <vt:lpstr>ACCESS</vt:lpstr>
      <vt:lpstr>What is it?</vt:lpstr>
      <vt:lpstr>Bridges supercomputer: Hardware</vt:lpstr>
      <vt:lpstr>Bridges supercomputer: Software</vt:lpstr>
      <vt:lpstr>NCSSM Allocation</vt:lpstr>
      <vt:lpstr>Service Units (su)</vt:lpstr>
      <vt:lpstr>General Considerations</vt:lpstr>
      <vt:lpstr>End of Part 1</vt:lpstr>
      <vt:lpstr>Part 2:  UNIX Basics</vt:lpstr>
      <vt:lpstr>UNIX/Linux</vt:lpstr>
      <vt:lpstr>Sample bash script</vt:lpstr>
      <vt:lpstr>Configuring .bash_profile</vt:lpstr>
      <vt:lpstr>Basic UNIX</vt:lpstr>
      <vt:lpstr>Logging on</vt:lpstr>
      <vt:lpstr>Let’s get connected!</vt:lpstr>
      <vt:lpstr>Creating/Managing Files</vt:lpstr>
      <vt:lpstr>Job Queue</vt:lpstr>
      <vt:lpstr>End of Part 2</vt:lpstr>
      <vt:lpstr>Part 3:  A sample calculation</vt:lpstr>
      <vt:lpstr>Direct/Shell</vt:lpstr>
      <vt:lpstr>General operation</vt:lpstr>
      <vt:lpstr>Creating a basic job script</vt:lpstr>
      <vt:lpstr>Job not running?</vt:lpstr>
      <vt:lpstr>End of Part 3</vt:lpstr>
      <vt:lpstr>PowerPoint Presentation</vt:lpstr>
    </vt:vector>
  </TitlesOfParts>
  <Company>NCSSM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Service Academy Acceptance Ceremony</dc:title>
  <dc:creator>Bob Gotwals</dc:creator>
  <cp:lastModifiedBy>Gotwals, Bob</cp:lastModifiedBy>
  <cp:revision>163</cp:revision>
  <dcterms:created xsi:type="dcterms:W3CDTF">2010-06-04T16:22:14Z</dcterms:created>
  <dcterms:modified xsi:type="dcterms:W3CDTF">2023-08-22T12:45:53Z</dcterms:modified>
</cp:coreProperties>
</file>