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10"/>
  </p:notesMasterIdLst>
  <p:sldIdLst>
    <p:sldId id="256" r:id="rId2"/>
    <p:sldId id="258" r:id="rId3"/>
    <p:sldId id="273" r:id="rId4"/>
    <p:sldId id="270" r:id="rId5"/>
    <p:sldId id="271" r:id="rId6"/>
    <p:sldId id="272" r:id="rId7"/>
    <p:sldId id="260" r:id="rId8"/>
    <p:sldId id="274"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5pPr>
    <a:lvl6pPr marL="2286000" algn="l" defTabSz="457200" rtl="0" eaLnBrk="1" latinLnBrk="0" hangingPunct="1">
      <a:defRPr kern="1200">
        <a:solidFill>
          <a:schemeClr val="tx1"/>
        </a:solidFill>
        <a:latin typeface="Century Gothic" charset="0"/>
        <a:ea typeface="ＭＳ Ｐゴシック" charset="0"/>
        <a:cs typeface="ＭＳ Ｐゴシック" charset="0"/>
      </a:defRPr>
    </a:lvl6pPr>
    <a:lvl7pPr marL="2743200" algn="l" defTabSz="457200" rtl="0" eaLnBrk="1" latinLnBrk="0" hangingPunct="1">
      <a:defRPr kern="1200">
        <a:solidFill>
          <a:schemeClr val="tx1"/>
        </a:solidFill>
        <a:latin typeface="Century Gothic" charset="0"/>
        <a:ea typeface="ＭＳ Ｐゴシック" charset="0"/>
        <a:cs typeface="ＭＳ Ｐゴシック" charset="0"/>
      </a:defRPr>
    </a:lvl7pPr>
    <a:lvl8pPr marL="3200400" algn="l" defTabSz="457200" rtl="0" eaLnBrk="1" latinLnBrk="0" hangingPunct="1">
      <a:defRPr kern="1200">
        <a:solidFill>
          <a:schemeClr val="tx1"/>
        </a:solidFill>
        <a:latin typeface="Century Gothic" charset="0"/>
        <a:ea typeface="ＭＳ Ｐゴシック" charset="0"/>
        <a:cs typeface="ＭＳ Ｐゴシック" charset="0"/>
      </a:defRPr>
    </a:lvl8pPr>
    <a:lvl9pPr marL="3657600" algn="l" defTabSz="457200" rtl="0" eaLnBrk="1" latinLnBrk="0" hangingPunct="1">
      <a:defRPr kern="1200">
        <a:solidFill>
          <a:schemeClr val="tx1"/>
        </a:solidFill>
        <a:latin typeface="Century Gothic"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753" autoAdjust="0"/>
  </p:normalViewPr>
  <p:slideViewPr>
    <p:cSldViewPr snapToGrid="0" snapToObjects="1">
      <p:cViewPr>
        <p:scale>
          <a:sx n="152" d="100"/>
          <a:sy n="152" d="100"/>
        </p:scale>
        <p:origin x="152" y="351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9" d="100"/>
          <a:sy n="79" d="100"/>
        </p:scale>
        <p:origin x="-33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63F00-E1E1-2049-AE8B-DB748575A82D}" type="datetimeFigureOut">
              <a:rPr lang="en-US" smtClean="0"/>
              <a:t>6/27/17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2D081-0737-7840-BDAC-C2E219D1EA7F}" type="slidenum">
              <a:rPr lang="en-US" smtClean="0"/>
              <a:t>‹#›</a:t>
            </a:fld>
            <a:endParaRPr lang="en-US"/>
          </a:p>
        </p:txBody>
      </p:sp>
    </p:spTree>
    <p:extLst>
      <p:ext uri="{BB962C8B-B14F-4D97-AF65-F5344CB8AC3E}">
        <p14:creationId xmlns:p14="http://schemas.microsoft.com/office/powerpoint/2010/main" val="15798995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WELCOME TO THIS</a:t>
            </a:r>
            <a:r>
              <a:rPr lang="en-US" sz="1800" baseline="0" dirty="0" smtClean="0"/>
              <a:t> SHORT COURSE IN COMPUTATIONAL CHEMISTRY, PRESENTED BY THE CHEMISTRY DEPARTMENT AND THE DISTANCE EDUCATION AND EXTENSION OFFICE OF THE NORTH CAROLINA SCHOOL OF SCIENCE AND MATHEMATICS.  IN THIS SHORT COURSE, WE WILL PROVIDE A FOUNDATIONAL INTRODUCTION TO THIS EXCITING TOPIC IN CHEMISTRY, WITH THE HOPES THAT YOU WILL BE ABLE TO EXPLORE AND ENGAGE IN A MORE IN-DEPTH STUDY OF COMPUTATIONAL CHEMISTRY THROUGH</a:t>
            </a:r>
            <a:r>
              <a:rPr lang="en-US" sz="1800" dirty="0" smtClean="0"/>
              <a:t> OTHER OPPORTUNITIES, WHETHER IT BE IN A COLLEGE COURSE, AN ONLINE RESOURCE, OR YOUR OWN SELF-STUDY</a:t>
            </a:r>
            <a:r>
              <a:rPr lang="en-US" sz="1800" baseline="0" dirty="0" smtClean="0"/>
              <a:t>.  SO LET’S GET STARTED!</a:t>
            </a:r>
          </a:p>
          <a:p>
            <a:r>
              <a:rPr lang="en-US" sz="1800" baseline="0" dirty="0" smtClean="0"/>
              <a:t>----- Meeting Notes (6/26/17 09:13) -----</a:t>
            </a:r>
          </a:p>
          <a:p>
            <a:endParaRPr lang="en-US" sz="1800" baseline="0" dirty="0" smtClean="0"/>
          </a:p>
          <a:p>
            <a:endParaRPr lang="en-US" sz="1800" baseline="0" dirty="0" smtClean="0"/>
          </a:p>
          <a:p>
            <a:endParaRPr lang="en-US" sz="1800" baseline="0" dirty="0" smtClean="0"/>
          </a:p>
        </p:txBody>
      </p:sp>
      <p:sp>
        <p:nvSpPr>
          <p:cNvPr id="4" name="Slide Number Placeholder 3"/>
          <p:cNvSpPr>
            <a:spLocks noGrp="1"/>
          </p:cNvSpPr>
          <p:nvPr>
            <p:ph type="sldNum" sz="quarter" idx="10"/>
          </p:nvPr>
        </p:nvSpPr>
        <p:spPr/>
        <p:txBody>
          <a:bodyPr/>
          <a:lstStyle/>
          <a:p>
            <a:fld id="{F8B2D081-0737-7840-BDAC-C2E219D1EA7F}" type="slidenum">
              <a:rPr lang="en-US" smtClean="0"/>
              <a:t>1</a:t>
            </a:fld>
            <a:endParaRPr lang="en-US"/>
          </a:p>
        </p:txBody>
      </p:sp>
    </p:spTree>
    <p:extLst>
      <p:ext uri="{BB962C8B-B14F-4D97-AF65-F5344CB8AC3E}">
        <p14:creationId xmlns:p14="http://schemas.microsoft.com/office/powerpoint/2010/main" val="1054195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COMPUTATIONAL</a:t>
            </a:r>
            <a:r>
              <a:rPr lang="en-US" baseline="0" dirty="0" smtClean="0"/>
              <a:t> CHEMISTRY IS A RICH AND SOMETIMES COMPLICATED AREA OF STUDY, SO FOR THIS SHORT COURSE WE’VE ATTEMPTED TO SIMPLIFY ITS STUDY BY SUGGESTING SIX TOPIC AREAS THAT YOU SHOULD KNOW AS A STUDENT OF COMPUTATIONAL CHEMISTRY.  FIRST YOU SHOULD BE ABLE TO DESCRIBE THE ROLE AND PURPOSE OF COMPUTATIONAL CHEMISTRY.  WHAT DOES COMPUTATIONAL CHEMISTRY ALLOW YOU TO DO THAT YOU MIGHT NOT BE ABLE TO DO IN A TRADITIONAL, OR WET, CHEMISTRY LAB?  SECOND, YOU SHOULD BE ABLE TO DESCRIBE THE FUNDAMENTAL MATHEMATICAL EQUATION THAT IS BEING SOLVED WHEN YOU ARE DOING COMPUTATIONAL CHEMISTRY.  IN A LONGER COURSE, WE WOULD SPEND A CONSIDERABLE AMOUNT OF TIME LOOKING AT THE FOUNDATIONAL MATHEMATICS, BUT IN THIS SHORT COURSE WE’LL ONLY PROVIDE A BROAD OVERVIEW OF COMPUTATIONAL CHEMISTRY MATHEMATICS.  THIRD, BASED ON YOUR BASIC UNDERSTANDING OF THE UNDERLYING MATHEMATICS, YOU SHOULD UNDERSTAND SOME OF THE APPROXIMATIONS TO THAT MATHEMATICS THAT WE USE IN ORDER TO BE ABLE TO RUN OUR CALCULATIONS IN A REASONABLE AMOUNT OF TIME, AND HOW THOSE APPROXIMATIONS INFLUENCE THE ACCURACY OF OUR RESULTS.  FOURTH, BY THE END OF THIS COURSE YOU SHOULD BE ABLE TO DESCRIBE THE FOUR BASIC METHODS USED IN COMPUTAITONAL CHEMISTRY:  AB INITIO METHODS, SEMI-EMPIRICAL METHODS, DENSITY FUNCTIONAL THEORY OR DFT, AND MOLECULAR MECHANICS/MOLECULAR DYNAMICS OR MM/MD.  YOU SHOULD BE ABLE TO DESCRIBE HOW AND WHEN ONE METHOD MIGHT BE USED AND IN WHAT SITUATIONS. FIFTH, COMPUTATIONAL CHEMISTS USE SOME OF THE SAME UNITS AS EXPERIMENTAL CHEMISTS, SUCH AS KCAL PER MOLE AS UNIT OF ENERGY, BUT THEY HAVE SOME OF THEIR OWN UNITS, SUCH AS HARTREES.  HAVING AN UNDERSTANDING OF THESE UNITS AND HOW TO CONVERT THEM SO THAT YOU CAN COMPARE YOUR COMPUTATIONAL RESULTS WITH THOSE OF YOUR EXPERIMENTAL COLLEAGUES IS IMPORTANT.  FINALLY, YOU SHOULD BE ABLE TO DESCRIBE DIFFERENT SOFTWARE PACAKGES OR COMPUTER CODES THAT ARE USED IN COMPUTATIONAL CHEMISTRY.  THE PRIMARY SOFTWARE PACKAGE USED IN THIS SHORT COURSE IS GAUSSIAN, A COMMERCIAL CODE THAT IS PROBABLY THE INDUSTRY STANDARD FOR THE FIELD.  YOU’LL LEARN ABOUT GAUSSIAN AND OTHER CODES, AND DEVELOP AN UNDERSTANDING OF THEIR STRENGTHS AND WEAKNESSES.</a:t>
            </a:r>
            <a:endParaRPr lang="en-US" dirty="0"/>
          </a:p>
        </p:txBody>
      </p:sp>
      <p:sp>
        <p:nvSpPr>
          <p:cNvPr id="4" name="Slide Number Placeholder 3"/>
          <p:cNvSpPr>
            <a:spLocks noGrp="1"/>
          </p:cNvSpPr>
          <p:nvPr>
            <p:ph type="sldNum" sz="quarter" idx="10"/>
          </p:nvPr>
        </p:nvSpPr>
        <p:spPr/>
        <p:txBody>
          <a:bodyPr/>
          <a:lstStyle/>
          <a:p>
            <a:fld id="{F8B2D081-0737-7840-BDAC-C2E219D1EA7F}" type="slidenum">
              <a:rPr lang="en-US" smtClean="0"/>
              <a:t>2</a:t>
            </a:fld>
            <a:endParaRPr lang="en-US"/>
          </a:p>
        </p:txBody>
      </p:sp>
    </p:spTree>
    <p:extLst>
      <p:ext uri="{BB962C8B-B14F-4D97-AF65-F5344CB8AC3E}">
        <p14:creationId xmlns:p14="http://schemas.microsoft.com/office/powerpoint/2010/main" val="1105544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LET’S START</a:t>
            </a:r>
            <a:r>
              <a:rPr lang="en-US" baseline="0" dirty="0" smtClean="0"/>
              <a:t> WITH A BASIC DEFINITION OF COMPUTATIONAL CHEMISTRY.  AS YOU CAN SEE ON THE SLIDE, WE DEFINE COMPUTATIONAL CHEMISTRY AS THAT BRANCH OF CHEMISTRY THAT USES COMPUTERS TO GENERATE INFORMATION THAT IS COMPLEMENTARY TO EXPERIMENTAL DATA ON THE STRUCTURES, PROPERTIES, AND REACTIONS OF SUBSTANCES OR MOLECULES.  IT’S IMPORTANT TO FOCUS ON THE WORD “COMPLEMENTARY”.  WHILE COMPUTATIONAL IS ITS OWN DISCIPLINE OR SUB-UNIT OF CHEMISTRY AS COMPARED TO EXPERIMENTAL, OR WET CHEMISTRY, ONE OF ITS GOALS IS TO BE ABLE TO REPLICATE THE EXPERIMENTAL DATA GENERATED IN THE WET LAB.  WE CAN USE COMPUTATIONAL CHEMISTRY TO VALIDATE THE FINDINGS FROM A TRADITIONAL LAB, OR WE CAN USE COMPUTATIONAL CHEMISTRY TO GUIDE THE EXPERIMENTALIST IN HIS OR HER WORK IN THE LABORATORY.  FOR EXAMPLE, USING COMPUTATIONAL CHEMISTRY, WE CAN TELL THE EXPERMENTAL CHEMISTRY THAT THE LIKELIHOOD OF A REACTION BEHAVING AS EXPECTED IS LOW OR HIGH.  BASED ON COMPUTATIONS, THE EXPERIMENTALIST MIGHT THEN BE ABLE TO DECIDE IF THE STUDY OF THAT REACTION EXPERIMENTALLY IS WORTH THE TIME, EFFORT, AND EXPENSE.  EXPERIMENTAL AND COMPUTATIONAL CHEMISTRY ARE OFTEN SEEN AS TWO SIDES OF THE SAME COIN, BUT IT’S IMPORTANT FOR YOU AS A COMPUTATIONAL CHEMIST TO UNDERSTAND THE CLOSE, SYMBIOTIC RELATIONSHIP BETWEEN EXPERIMENTALIST AND COMPUTATIONALIST.  IN MANY SITUATIONS, ALTHOUGH THIS IS IMPROVING, IT’S OFTEN YOUR JOB AS A COMPUTATIONALIST TO HELP THE EXPERMENTALIST UNDERSTAND HOW YOUR CALCULATIONS AND COMPUTATIONS WILL IMPROVE THEIR ABILITY TO CONDUCT THEIR EXPERIMENTS!  </a:t>
            </a:r>
          </a:p>
          <a:p>
            <a:endParaRPr lang="en-US" baseline="0" dirty="0" smtClean="0"/>
          </a:p>
          <a:p>
            <a:r>
              <a:rPr lang="en-US" baseline="0" dirty="0" smtClean="0"/>
              <a:t>COMPUTATIONAL CHEMISTRY IS BASED ON ONE CENTRAL EQUATION, KNOWN AS SCHRODINGER’S EQUATION, DEVELOPED BY PHYSICIST ERWIN SCHRODINGER IN 1925.  THIS EQUATION IS ONE OF THE FOUNDATIONAL MATHEMATICAL EQUATIONS OF THE EARLY 20</a:t>
            </a:r>
            <a:r>
              <a:rPr lang="en-US" baseline="30000" dirty="0" smtClean="0"/>
              <a:t>TH</a:t>
            </a:r>
            <a:r>
              <a:rPr lang="en-US" baseline="0" dirty="0" smtClean="0"/>
              <a:t> CENTURY, WHICH WAS THE GOLDEN ERA OF QUANTUM MECHANICS, WITH SCIENTISTS SUCH AS ALBERT EINSTEIN, PAUL DIRAC, NIELS BOHR, MAX PLANCK, AND WERNER HEISENBERG.  THE GRAPHIC IN THE SLIDE WORKS TO RELATE CLASSICAL NEWTONIAN LAWS WITH QUANTUM BEHAVIOR.  IN CLASSICAL MECHANICS, WE CAN DESCRIBE THE ENERGY OF A SYSTEM BY CONSIDERING ITS KINETIC ENERGY AND ITS POTENTIAL ENERGY, EQUATIONS YOU LIKELY ENCOUNTERED IN A HIGH SCHOOL OR COLLEGE COURSE IN PHYSICS.  IN THE EXAMPLE IN THE GRAPHIC, WE HAVE A SMALL SYSTEM, A HARMONIC OSCILLATOR, AND WE CAN DESCRIBE THE ENERGY OF THAT SYSTEM BY CALCULATING ITS KINETIC AND POTENTIAL ENERGIES.  WE CAN ALSO DETERMINE THE FORCE, PRIMARILY USING HOOKE’S LAW F EQUALS NEGATIVE K TIMES X, WHERE K IS THE SPRING CONSTANT AND X IS ITS POSITION.  IN QUANTUM MECHANICS, THE ENERGY BECOMES WHAT IS KNOWN AS A HAMILTONIAN OPERATOR, H.  SCHRODINGER’S EQUATION DESCRIBES THE CONSERVATION OF ENERGY IN THE SYSTEM BY DESCRIBING THE WAVEFUNCTION, REPRESENTED BY THE GREEK LETTER PSI.  THE OVERALL EQUATION IS KNOWN AS AN EIGENFUNCTION, AND WHEN WE APPLY THE HAMILTONIAN OPERATOR TO A WAVEFUNCTION, WE GET A CONSTANT E, WHICH IS THE ENERGY OF THE SYSTEM.  YOU SHOULD NOT BE WORRIED IF THIS IS CONFUSING, EVEN THE GREAT PHYSICIST RICHARD FEYNMAN SAID NOBODY REALLY UNDERSTANDS QUANUTM MECHANICS.  REGARDLESS, WE’LL TALK MORE ABOUT THE MATHEMATICS IN SCHRODINGER’S EQUATION LATER IN THE COURSE. </a:t>
            </a:r>
          </a:p>
        </p:txBody>
      </p:sp>
      <p:sp>
        <p:nvSpPr>
          <p:cNvPr id="4" name="Slide Number Placeholder 3"/>
          <p:cNvSpPr>
            <a:spLocks noGrp="1"/>
          </p:cNvSpPr>
          <p:nvPr>
            <p:ph type="sldNum" sz="quarter" idx="10"/>
          </p:nvPr>
        </p:nvSpPr>
        <p:spPr/>
        <p:txBody>
          <a:bodyPr/>
          <a:lstStyle/>
          <a:p>
            <a:fld id="{F8B2D081-0737-7840-BDAC-C2E219D1EA7F}" type="slidenum">
              <a:rPr lang="en-US" smtClean="0"/>
              <a:t>3</a:t>
            </a:fld>
            <a:endParaRPr lang="en-US"/>
          </a:p>
        </p:txBody>
      </p:sp>
    </p:spTree>
    <p:extLst>
      <p:ext uri="{BB962C8B-B14F-4D97-AF65-F5344CB8AC3E}">
        <p14:creationId xmlns:p14="http://schemas.microsoft.com/office/powerpoint/2010/main" val="2689540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TRY TO HELP PROVIDE SOME TYPE OF ROAD MAP TO THE REST OF THIS COURSE,</a:t>
            </a:r>
            <a:r>
              <a:rPr lang="en-US" baseline="0" dirty="0" smtClean="0"/>
              <a:t> WE’LL USE AN ANALOGY BETWEEN THE STUDY OF PEOPLE – SOCIAL SCIENCE – AND THE STUDY OF MOLECULES – CHEMISTRY.  LET’S TAKE A LOOK FIRST AT THE SIMPLE, AND PERHAPS SIMPLISTIC, ROAD MAP OF THE STUDY OF SOCIAL SCIENCES.  SOCIAL SCIENCES IS PRIMARILY THE STUDY OF PEOPLE.  PEOPLE EXHIBIT CHARACTERISTICS, WHICH WE HAVE SUBDIVIDED INTO THREE CATEGORIES.  FIRST OF ALL, PEOPLE HAVE STRUCTURE, WHICH DESCRIBES WHAT THEY LOOK LIKE.  THEY CAN HAVE VARIOUS BODY TYPES, SUCH AS ENDOMORPH OR ECTOMORPH.  THEY CAN HAVE VARIOUS HAIR COLOR, CAN BE DIFFERENT HEIGHTS.  THERE ARE CERTAINLY OTHER DESCRIPTORS AND PHYSICAL CHARACTERISTICS WE COULD ADD TO THIS PART OF THE MAP, BUT YOU GET THE IDEA.  PEOPLE ALSO HAVE PROPERTIES, WHICH WE DEFINE AS THEIR BASIC CHARACTIERISTICS.  SOME EXAMPLES ARE THAT THEY ARE LAZY, THAT THEY ARE INTELLIGENT, THEY ARE DISCIPLINED, ORGANIZED, MESSY, OR AN EARLY RISER.  OF PARTICULAR IMPORTANCE HERE IS THAT A PERSON HAS THESE CHARACTERISTICS ALL THE TIME, WHETHER THEY ARE ALONE OR WITH OTHER PEOPLE.  SO EVEN IF THEY ARE A HERMIT ON A DESERTED ISLAND, THEY WOULD HAVE THESE CHARACTERISTICS.  CONVERSELY, WE HAVE WHAT WE ARE CALLING, FOR LACK OF A BETTER TERM, A PERSON’S ACTIVITY.  THESE ARE DEFINED AS CHARACTERISTICS THAT ARE ONLY RELEVANT IN THE PRESENCE OF OTHER PEOPLE.  SOME EXAMPLES INCLUDE BEING HUMEROUS, BEING GENEROUS, BEING SHY OR WITTY.  NONE OF THESE CHARACTERISTICS WOULD MAKE ANY SENSE IF THE PERSON IS ON THE DESERTED ISLAND, THEY ONLY MAKE SENSE IN THE CONTEXT OF THE PERSON’S INTERACTION WITH OTHER PEOPLE. </a:t>
            </a:r>
            <a:endParaRPr lang="en-US" dirty="0"/>
          </a:p>
        </p:txBody>
      </p:sp>
      <p:sp>
        <p:nvSpPr>
          <p:cNvPr id="4" name="Slide Number Placeholder 3"/>
          <p:cNvSpPr>
            <a:spLocks noGrp="1"/>
          </p:cNvSpPr>
          <p:nvPr>
            <p:ph type="sldNum" sz="quarter" idx="10"/>
          </p:nvPr>
        </p:nvSpPr>
        <p:spPr/>
        <p:txBody>
          <a:bodyPr/>
          <a:lstStyle/>
          <a:p>
            <a:fld id="{F8B2D081-0737-7840-BDAC-C2E219D1EA7F}" type="slidenum">
              <a:rPr lang="en-US" smtClean="0"/>
              <a:t>4</a:t>
            </a:fld>
            <a:endParaRPr lang="en-US"/>
          </a:p>
        </p:txBody>
      </p:sp>
    </p:spTree>
    <p:extLst>
      <p:ext uri="{BB962C8B-B14F-4D97-AF65-F5344CB8AC3E}">
        <p14:creationId xmlns:p14="http://schemas.microsoft.com/office/powerpoint/2010/main" val="218601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NOW MAKE</a:t>
            </a:r>
            <a:r>
              <a:rPr lang="en-US" baseline="0" dirty="0" smtClean="0"/>
              <a:t> AN ANALOGY BETWEEN THE SOCIAL SCIENCES AND CHEMISTRY.  CHEMISTRY IS THE STUDY OF MOLECULES, JUST AS SOCIAL SCIENCE IS THE STUDY OF PEOPLE.  LIKE PEOPLE, MOLECULES HAVE THE CHARACTERISTICS OF STRUCTURE, PROPERTIES, AND ACTIVITY.  IN TERMS OF STRUCTURE, WE CARE ABOUT WHAT THE MOLECULE LOOKS LIKE, AND WE CAN DESCRIBE MOLECULAR STRUCTURE IN TERMS OF WHAT TYPE AND NUMBER OF ATOMS IT HAS, WHAT TYPE AND NUMBER OF BONDS IT MIGHT HAVE BETWEEN ATOMS, AND PERHAPS IT’S MOLECULAR SYMMETRY, USING TERMS SUCH AS PLANAR OR BENT.  LIKEWISE, WE CAN DESCRIBE THE PROPERTIES OF A MOLECULE, THOSE PROPERTIES THAT A MOLECULE HAS IN ISOLATION FROM ANY OTHER MOLECULE.  A MOLECULE HAS ENERGY, IT VIBRATES AT SPECIFIC FREQUENCIES, IT HAS AN ENTHALPY VALUE, IT CAN EXIST IN DIFFERENT PHASES, AND THE LIKE.  FINALLY, MOLECULES HAVE ACTIVITY, WHICH IS PROBABLY BETTER DESCRIBED BY THE TERM REACTIVITY.  THESE ARE THE INTERACTIONS THAT A MOLECULE HAS WITH OTHER MOLECULES, AND WE CAN DESCRIBE THAT ACTIVITY IN TERMS OF DESCRIPTORS SUCH AS ELECTROSTATIC POTENTIAL AND NUCLEOPHILICITY.  IF, AS A CHEMISTY, YOU CAN DESCRIBE A MOLECULE IN TERMS OF ITS STRUCTURE, PROPERTIES, AND ACTIVITIES, IT’S SAFE TO SAY THAT YOU KNOW A GREAT DEAL ABOUT THAT MOLECULE.</a:t>
            </a:r>
            <a:endParaRPr lang="en-US" dirty="0"/>
          </a:p>
        </p:txBody>
      </p:sp>
      <p:sp>
        <p:nvSpPr>
          <p:cNvPr id="4" name="Slide Number Placeholder 3"/>
          <p:cNvSpPr>
            <a:spLocks noGrp="1"/>
          </p:cNvSpPr>
          <p:nvPr>
            <p:ph type="sldNum" sz="quarter" idx="10"/>
          </p:nvPr>
        </p:nvSpPr>
        <p:spPr/>
        <p:txBody>
          <a:bodyPr/>
          <a:lstStyle/>
          <a:p>
            <a:fld id="{F8B2D081-0737-7840-BDAC-C2E219D1EA7F}" type="slidenum">
              <a:rPr lang="en-US" smtClean="0"/>
              <a:t>5</a:t>
            </a:fld>
            <a:endParaRPr lang="en-US"/>
          </a:p>
        </p:txBody>
      </p:sp>
    </p:spTree>
    <p:extLst>
      <p:ext uri="{BB962C8B-B14F-4D97-AF65-F5344CB8AC3E}">
        <p14:creationId xmlns:p14="http://schemas.microsoft.com/office/powerpoint/2010/main" val="105008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SUMMARIZES</a:t>
            </a:r>
            <a:r>
              <a:rPr lang="en-US" baseline="0" dirty="0" smtClean="0"/>
              <a:t> THE THREE THINGS, AT THE MOST BASIC LEVEL, THAT I WANT TO KNOW ABOUT AN INDIVIDUUAL MOLECULE. IN TERMS OF ACTIVITY, ONE STATISTICAL METHOD USED IS KNOWN AS QUANTITATIVE STRUCTURE-PROPERTY RELATIONSHIPS, OR QUANTITATIVE STRUCTURE-ACTIVITY RELATIONSHIPS.  THIS IS A STATISTICAL TECHNIQUE THAT SAYS THAT THERE IS A MATHEMATICAL RELATIONSHIP BETWEEN SOME STRUCTURAL CHARACTERISTIC OF A MOLECULE AND SOME PROPERTY OR ACTIVITY OF THAT MOLECULE.  FOR EXAMPLE, IT IS THE CASE THAT THERE IS A RELATIONSHIP BETWEEN THE GAP OF THE HIGHEST OCCUPIED MOLECULAR ORBITAL, OR HOMO, AND THE LOWEST UNOCCUPIED MOLECULAR ORBITAL, OR LUMO, AND THE VALUE OF THE PROPERTY OF PKA IN A MOLECULE.  SO, IF YOU CAN DETERMINE THE SIZE OF THE HOMO/LUMO GAP, YOU CAN THEN SAY SOMETHING INTELLIGENT ABOUT THE PKA FOR THAT PARTICULAR MOLECULE. </a:t>
            </a:r>
            <a:endParaRPr lang="en-US" dirty="0"/>
          </a:p>
        </p:txBody>
      </p:sp>
      <p:sp>
        <p:nvSpPr>
          <p:cNvPr id="4" name="Slide Number Placeholder 3"/>
          <p:cNvSpPr>
            <a:spLocks noGrp="1"/>
          </p:cNvSpPr>
          <p:nvPr>
            <p:ph type="sldNum" sz="quarter" idx="10"/>
          </p:nvPr>
        </p:nvSpPr>
        <p:spPr/>
        <p:txBody>
          <a:bodyPr/>
          <a:lstStyle/>
          <a:p>
            <a:fld id="{F8B2D081-0737-7840-BDAC-C2E219D1EA7F}" type="slidenum">
              <a:rPr lang="en-US" smtClean="0"/>
              <a:t>6</a:t>
            </a:fld>
            <a:endParaRPr lang="en-US"/>
          </a:p>
        </p:txBody>
      </p:sp>
    </p:spTree>
    <p:extLst>
      <p:ext uri="{BB962C8B-B14F-4D97-AF65-F5344CB8AC3E}">
        <p14:creationId xmlns:p14="http://schemas.microsoft.com/office/powerpoint/2010/main" val="4203163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a:t>
            </a:r>
            <a:r>
              <a:rPr lang="en-US" baseline="0" dirty="0" smtClean="0"/>
              <a:t> SLIDE, WE TRY TO MAKE AN ANALOGY BETWEEN A COOK AND A COMPUTATIONAL CHEMIST.  SUPPOSE, FOR EXAMPLE, THAT YOU WORK AT KENTUCKY FRIED CHICKEN AS A CHICKEN CHEF.  IF YOU ARE A CHICKEN CHEF, THERE ARE PROBABLY FIVE THINGS YOU NEED TO CONSIDER.  FIRST, WHAT INGREDIENTS DO YOU HAVE?  DO YOU HAVE LEGS, BREASTS, WINGS, OR THIGHS?  DO YOU HAVE STRIPS?  KNOWING THE STARTING MATERIALS IS PRETTY IMPORTANT.  SECOND, WHAT FINAL PRODUCT DO YOU DESIRE?  DO YOU WANT FRIED CHICKEN?  BARBEQUE CHICKEN?  BAKED CHICKEN?  UNLESS YOU KNOW WHAT THE FINAL PRODUCT SHOULD BE, IT’S PRETTY HARD TO KNOW HOW TO PROCEED.  THIRD, YOU HAVE TO KNOW WHAT TOOLS YOU HAVE AVAILABLE.  IF ALL YOU HAVE IS A MICROWAVE, YOUR OPTIONS FOR THE TYPE OF CHICKEN YOU CAN MAKE IS PROBABLY PRETTY LIMITED.  IF, HOWEVER, YOU HAVE A VARIETY OF TOOLS, SUCH AS A STOVE, AN OVEN, PERHAPS AN OUTDOOR GRILL, THEN YOU HAVE A LOT MORE OPTIONS AND POSSIBILITIES.  FINALLY, WHAT AND HOW YOU COOK DEPENDS ON WHAT OTHER RESOURCES YOU MIGHT HAVE, SUCH AS DIFFERENT SAUCES OR SPICES.  THE MORE YOU HAVE, THE MORE OPTIONS YOU HAVE IN TERMS OF PREPARING CHICKEN.</a:t>
            </a:r>
          </a:p>
          <a:p>
            <a:endParaRPr lang="en-US" baseline="0" dirty="0" smtClean="0"/>
          </a:p>
          <a:p>
            <a:r>
              <a:rPr lang="en-US" baseline="0" dirty="0" smtClean="0"/>
              <a:t>DOING COMPUTATIONAL CHEMISTRY IS HARDER THAN COOKING CHICKEN, BUT THE QUESTIONS ARE STILL THE SAME.  WHAT INGREDIENTS DO YOU HAVE?  WHAT ATOMS ARE AVAILABLE FOR STUDY – DEPENDING ON THE SOFTWARE PACKAGE, YOU MIGHT NOT HAVE EVERY ATOM ON THE PERIODIC TABLE.  HOW ARE THOSE ATOMS ARRANGED?  HOW MANY DO YOU HAVE.  WHAT DO YOU WANT TO LEARN FROM YOUR CALCULATION?  WHAT DOES THE CALCULATION TASTE LIKE AT THE END, SO FOR EXAMPLE, CAN YOU NOW SEE THE VIBRATIONS OF THE MOLECULE, OR THE ENERGY OR THE THERMODYNAMIC STATE.  IN TERMS OF TOOLS, WHAT SOFTWARE DO YOU HAVE AT YOUR DISPOSAL?  GAUSSIAN?  MOPAC?  SOMETHING ELSE.  IN TERMS OF INSTRUCTIONS, WHAT METHODS DO YOU KNOW HOW TO USE?  DO YOU KNOW AB INITIO METHODS?  DENSITY FUNCTIONAL THEORY?  BOTH?  DO YOU KNOW OTHER METHODS?  AND FINALLY, WHAT SPICES OR SAUCES DO YOU HAVE, WHICH IS ANALOGOUS TO WHAT TYPE OF BASIS SETS.  MAYBE YOU ONLY HAVE ACCESS TO MINIMAL BASIS SETS, OR PERHAPS YOU HAVE THE FULL CATALOG OF 600 OR MORE DIFFERENT BASIS SETS FROM WHICH TO CHOOSE.  SO WHEN YOU ARE THINKING ABOUT SOLVING A PROBLEM WITH A COMPUTATIONAL APPROACH, MAKE SURE YOU CAN ANSWER THESE FIVE QUESTIONS:  STARTING SHAPE, FINAL PRODUCT, AVAILABLE TOOLS, INSTRUCTIONS, AND RESOURCES.  IT WILL HELP YOU MAKE SOME SENSE OF SOME OF THE VERY COMPLICATED CONCEPTS AND DECISIONS YOU NEED TO MAKE AS A COMPUTATIONAL CHEMIST.</a:t>
            </a:r>
            <a:endParaRPr lang="en-US" dirty="0"/>
          </a:p>
        </p:txBody>
      </p:sp>
      <p:sp>
        <p:nvSpPr>
          <p:cNvPr id="4" name="Slide Number Placeholder 3"/>
          <p:cNvSpPr>
            <a:spLocks noGrp="1"/>
          </p:cNvSpPr>
          <p:nvPr>
            <p:ph type="sldNum" sz="quarter" idx="10"/>
          </p:nvPr>
        </p:nvSpPr>
        <p:spPr/>
        <p:txBody>
          <a:bodyPr/>
          <a:lstStyle/>
          <a:p>
            <a:fld id="{F8B2D081-0737-7840-BDAC-C2E219D1EA7F}" type="slidenum">
              <a:rPr lang="en-US" smtClean="0"/>
              <a:t>7</a:t>
            </a:fld>
            <a:endParaRPr lang="en-US"/>
          </a:p>
        </p:txBody>
      </p:sp>
    </p:spTree>
    <p:extLst>
      <p:ext uri="{BB962C8B-B14F-4D97-AF65-F5344CB8AC3E}">
        <p14:creationId xmlns:p14="http://schemas.microsoft.com/office/powerpoint/2010/main" val="3450612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 THIS INTRODUCTION</a:t>
            </a:r>
            <a:r>
              <a:rPr lang="en-US" baseline="0" dirty="0" smtClean="0"/>
              <a:t> TO THE WORLD OF COMPUTATIONAL CHEMISTRY.  IN THE NEXT SESSION, WE’LL TALK ABOUT SPECIFIC WAYS IN WHICH COMPUTATIONAL CHEMISTRY IS USED TO STUDY INTERESTING AND RELEVANT PROBLEMS IN CHEMISTRY.  HOPE YOU WILL JOIN US FOR APPLICATIONS IN COMPUTATIONAL CHEMISTRY, COMING UP NEXT!</a:t>
            </a:r>
            <a:endParaRPr lang="en-US" dirty="0"/>
          </a:p>
        </p:txBody>
      </p:sp>
      <p:sp>
        <p:nvSpPr>
          <p:cNvPr id="4" name="Slide Number Placeholder 3"/>
          <p:cNvSpPr>
            <a:spLocks noGrp="1"/>
          </p:cNvSpPr>
          <p:nvPr>
            <p:ph type="sldNum" sz="quarter" idx="10"/>
          </p:nvPr>
        </p:nvSpPr>
        <p:spPr/>
        <p:txBody>
          <a:bodyPr/>
          <a:lstStyle/>
          <a:p>
            <a:fld id="{F8B2D081-0737-7840-BDAC-C2E219D1EA7F}" type="slidenum">
              <a:rPr lang="en-US" smtClean="0"/>
              <a:t>8</a:t>
            </a:fld>
            <a:endParaRPr lang="en-US"/>
          </a:p>
        </p:txBody>
      </p:sp>
    </p:spTree>
    <p:extLst>
      <p:ext uri="{BB962C8B-B14F-4D97-AF65-F5344CB8AC3E}">
        <p14:creationId xmlns:p14="http://schemas.microsoft.com/office/powerpoint/2010/main" val="2549440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726853" cy="877824"/>
          </a:xfrm>
        </p:spPr>
        <p:txBody>
          <a:bodyPr/>
          <a:lstStyle/>
          <a:p>
            <a:r>
              <a:rPr lang="en-US" smtClean="0"/>
              <a:t>Click to edit Master title style</a:t>
            </a:r>
            <a:endParaRPr/>
          </a:p>
        </p:txBody>
      </p:sp>
      <p:sp>
        <p:nvSpPr>
          <p:cNvPr id="3" name="Subtitle 2"/>
          <p:cNvSpPr>
            <a:spLocks noGrp="1"/>
          </p:cNvSpPr>
          <p:nvPr>
            <p:ph type="subTitle" idx="1"/>
          </p:nvPr>
        </p:nvSpPr>
        <p:spPr>
          <a:xfrm>
            <a:off x="900741" y="3464052"/>
            <a:ext cx="7826113" cy="2589793"/>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2400" kern="1200">
                <a:solidFill>
                  <a:schemeClr val="tx1">
                    <a:lumMod val="65000"/>
                    <a:lumOff val="35000"/>
                  </a:schemeClr>
                </a:solidFill>
                <a:latin typeface="Franklin Gothic Book"/>
                <a:ea typeface="+mn-ea"/>
                <a:cs typeface="Franklin Gothic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86294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192769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4" name="Slide Number Placeholder 5"/>
          <p:cNvSpPr>
            <a:spLocks noGrp="1"/>
          </p:cNvSpPr>
          <p:nvPr>
            <p:ph type="sldNum" sz="quarter" idx="14"/>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203901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Verdana"/>
                <a:ea typeface="+mj-ea"/>
                <a:cs typeface="Verdana"/>
              </a:defRPr>
            </a:lvl1pPr>
          </a:lstStyle>
          <a:p>
            <a:r>
              <a:rPr lang="en-US" dirty="0" smtClean="0"/>
              <a:t>Click to edit Master title style</a:t>
            </a:r>
            <a:endParaRPr dirty="0"/>
          </a:p>
        </p:txBody>
      </p:sp>
      <p:sp>
        <p:nvSpPr>
          <p:cNvPr id="3" name="Text Placeholder 2"/>
          <p:cNvSpPr>
            <a:spLocks noGrp="1"/>
          </p:cNvSpPr>
          <p:nvPr>
            <p:ph type="body" idx="1"/>
          </p:nvPr>
        </p:nvSpPr>
        <p:spPr>
          <a:xfrm>
            <a:off x="1270056" y="5699049"/>
            <a:ext cx="7645343" cy="637496"/>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2000" kern="1200">
                <a:solidFill>
                  <a:schemeClr val="tx1">
                    <a:lumMod val="65000"/>
                    <a:lumOff val="35000"/>
                  </a:schemeClr>
                </a:solidFill>
                <a:latin typeface="Franklin Gothic Book"/>
                <a:ea typeface="+mn-ea"/>
                <a:cs typeface="Franklin Gothic Book"/>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18128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Content Placeholder 2"/>
          <p:cNvSpPr>
            <a:spLocks noGrp="1"/>
          </p:cNvSpPr>
          <p:nvPr>
            <p:ph sz="half" idx="1"/>
          </p:nvPr>
        </p:nvSpPr>
        <p:spPr>
          <a:xfrm>
            <a:off x="1117600" y="2595563"/>
            <a:ext cx="3566160" cy="3441786"/>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5147534" y="2595563"/>
            <a:ext cx="3566160" cy="3441786"/>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412059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62553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421785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Franklin Gothic Book"/>
                <a:ea typeface="+mn-ea"/>
                <a:cs typeface="Franklin Gothic Book"/>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192335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Franklin Gothic Book"/>
                <a:ea typeface="+mn-ea"/>
                <a:cs typeface="Franklin Gothic Book"/>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a:xfrm>
            <a:off x="6019800" y="6337300"/>
            <a:ext cx="3227388" cy="365125"/>
          </a:xfrm>
          <a:prstGeom prst="rect">
            <a:avLst/>
          </a:prstGeom>
        </p:spPr>
        <p:txBody>
          <a:bodyPr/>
          <a:lstStyle>
            <a:lvl1pPr>
              <a:defRPr/>
            </a:lvl1pPr>
          </a:lstStyle>
          <a:p>
            <a:pPr>
              <a:defRPr/>
            </a:pPr>
            <a:r>
              <a:rPr lang="en-US"/>
              <a:t>#</a:t>
            </a:r>
            <a:r>
              <a:rPr lang="en-US" err="1"/>
              <a:t>suggestedhashtag</a:t>
            </a:r>
            <a:endParaRPr lang="en-US"/>
          </a:p>
        </p:txBody>
      </p:sp>
    </p:spTree>
    <p:extLst>
      <p:ext uri="{BB962C8B-B14F-4D97-AF65-F5344CB8AC3E}">
        <p14:creationId xmlns:p14="http://schemas.microsoft.com/office/powerpoint/2010/main" val="250059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724900"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188720" tIns="45720" rIns="27432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282575"/>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pic>
        <p:nvPicPr>
          <p:cNvPr id="1030" name="Picture 1" descr="14_09_16_ncssm_h_cmyk.eps"/>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7475" y="-227013"/>
            <a:ext cx="2743200" cy="1828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xStyles>
    <p:titleStyle>
      <a:lvl1pPr algn="l" rtl="0" eaLnBrk="0" fontAlgn="base" hangingPunct="0">
        <a:spcBef>
          <a:spcPct val="0"/>
        </a:spcBef>
        <a:spcAft>
          <a:spcPct val="0"/>
        </a:spcAft>
        <a:defRPr sz="3600" kern="1200">
          <a:solidFill>
            <a:schemeClr val="bg1"/>
          </a:solidFill>
          <a:latin typeface="Verdana"/>
          <a:ea typeface="ＭＳ Ｐゴシック" charset="0"/>
          <a:cs typeface="Verdana"/>
        </a:defRPr>
      </a:lvl1pPr>
      <a:lvl2pPr algn="l" rtl="0" eaLnBrk="0" fontAlgn="base" hangingPunct="0">
        <a:spcBef>
          <a:spcPct val="0"/>
        </a:spcBef>
        <a:spcAft>
          <a:spcPct val="0"/>
        </a:spcAft>
        <a:defRPr sz="3600">
          <a:solidFill>
            <a:schemeClr val="bg1"/>
          </a:solidFill>
          <a:latin typeface="Verdana" charset="0"/>
          <a:ea typeface="ＭＳ Ｐゴシック" charset="0"/>
        </a:defRPr>
      </a:lvl2pPr>
      <a:lvl3pPr algn="l" rtl="0" eaLnBrk="0" fontAlgn="base" hangingPunct="0">
        <a:spcBef>
          <a:spcPct val="0"/>
        </a:spcBef>
        <a:spcAft>
          <a:spcPct val="0"/>
        </a:spcAft>
        <a:defRPr sz="3600">
          <a:solidFill>
            <a:schemeClr val="bg1"/>
          </a:solidFill>
          <a:latin typeface="Verdana" charset="0"/>
          <a:ea typeface="ＭＳ Ｐゴシック" charset="0"/>
        </a:defRPr>
      </a:lvl3pPr>
      <a:lvl4pPr algn="l" rtl="0" eaLnBrk="0" fontAlgn="base" hangingPunct="0">
        <a:spcBef>
          <a:spcPct val="0"/>
        </a:spcBef>
        <a:spcAft>
          <a:spcPct val="0"/>
        </a:spcAft>
        <a:defRPr sz="3600">
          <a:solidFill>
            <a:schemeClr val="bg1"/>
          </a:solidFill>
          <a:latin typeface="Verdana" charset="0"/>
          <a:ea typeface="ＭＳ Ｐゴシック" charset="0"/>
        </a:defRPr>
      </a:lvl4pPr>
      <a:lvl5pPr algn="l" rtl="0" eaLnBrk="0" fontAlgn="base" hangingPunct="0">
        <a:spcBef>
          <a:spcPct val="0"/>
        </a:spcBef>
        <a:spcAft>
          <a:spcPct val="0"/>
        </a:spcAft>
        <a:defRPr sz="3600">
          <a:solidFill>
            <a:schemeClr val="bg1"/>
          </a:solidFill>
          <a:latin typeface="Verdana" charset="0"/>
          <a:ea typeface="ＭＳ Ｐゴシック" charset="0"/>
        </a:defRPr>
      </a:lvl5pPr>
      <a:lvl6pPr marL="457200" algn="l" rtl="0" fontAlgn="base">
        <a:spcBef>
          <a:spcPct val="0"/>
        </a:spcBef>
        <a:spcAft>
          <a:spcPct val="0"/>
        </a:spcAft>
        <a:defRPr sz="3600">
          <a:solidFill>
            <a:schemeClr val="bg1"/>
          </a:solidFill>
          <a:latin typeface="Verdana" charset="0"/>
          <a:ea typeface="ＭＳ Ｐゴシック" charset="0"/>
        </a:defRPr>
      </a:lvl6pPr>
      <a:lvl7pPr marL="914400" algn="l" rtl="0" fontAlgn="base">
        <a:spcBef>
          <a:spcPct val="0"/>
        </a:spcBef>
        <a:spcAft>
          <a:spcPct val="0"/>
        </a:spcAft>
        <a:defRPr sz="3600">
          <a:solidFill>
            <a:schemeClr val="bg1"/>
          </a:solidFill>
          <a:latin typeface="Verdana" charset="0"/>
          <a:ea typeface="ＭＳ Ｐゴシック" charset="0"/>
        </a:defRPr>
      </a:lvl7pPr>
      <a:lvl8pPr marL="1371600" algn="l" rtl="0" fontAlgn="base">
        <a:spcBef>
          <a:spcPct val="0"/>
        </a:spcBef>
        <a:spcAft>
          <a:spcPct val="0"/>
        </a:spcAft>
        <a:defRPr sz="3600">
          <a:solidFill>
            <a:schemeClr val="bg1"/>
          </a:solidFill>
          <a:latin typeface="Verdana" charset="0"/>
          <a:ea typeface="ＭＳ Ｐゴシック" charset="0"/>
        </a:defRPr>
      </a:lvl8pPr>
      <a:lvl9pPr marL="1828800" algn="l" rtl="0" fontAlgn="base">
        <a:spcBef>
          <a:spcPct val="0"/>
        </a:spcBef>
        <a:spcAft>
          <a:spcPct val="0"/>
        </a:spcAft>
        <a:defRPr sz="3600">
          <a:solidFill>
            <a:schemeClr val="bg1"/>
          </a:solidFill>
          <a:latin typeface="Verdana" charset="0"/>
          <a:ea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charset="0"/>
        <a:buChar char=""/>
        <a:defRPr sz="2000" kern="1200">
          <a:solidFill>
            <a:srgbClr val="595959"/>
          </a:solidFill>
          <a:latin typeface="Verdana"/>
          <a:ea typeface="ＭＳ Ｐゴシック" charset="0"/>
          <a:cs typeface="Verdana"/>
        </a:defRPr>
      </a:lvl1pPr>
      <a:lvl2pPr marL="685800" indent="-336550" algn="l" rtl="0" eaLnBrk="0" fontAlgn="base" hangingPunct="0">
        <a:spcBef>
          <a:spcPts val="600"/>
        </a:spcBef>
        <a:spcAft>
          <a:spcPct val="0"/>
        </a:spcAft>
        <a:buClr>
          <a:srgbClr val="254061"/>
        </a:buClr>
        <a:buFont typeface="Wingdings 2" charset="0"/>
        <a:buChar char=""/>
        <a:defRPr kern="1200">
          <a:solidFill>
            <a:srgbClr val="595959"/>
          </a:solidFill>
          <a:latin typeface="Verdana"/>
          <a:ea typeface="ＭＳ Ｐゴシック" charset="0"/>
          <a:cs typeface="Verdana"/>
        </a:defRPr>
      </a:lvl2pPr>
      <a:lvl3pPr marL="10350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Verdana"/>
          <a:ea typeface="ＭＳ Ｐゴシック" charset="0"/>
          <a:cs typeface="Verdana"/>
        </a:defRPr>
      </a:lvl3pPr>
      <a:lvl4pPr marL="1371600" indent="-336550" algn="l" rtl="0" eaLnBrk="0" fontAlgn="base" hangingPunct="0">
        <a:spcBef>
          <a:spcPts val="600"/>
        </a:spcBef>
        <a:spcAft>
          <a:spcPct val="0"/>
        </a:spcAft>
        <a:buClr>
          <a:srgbClr val="254061"/>
        </a:buClr>
        <a:buFont typeface="Wingdings 2" charset="0"/>
        <a:buChar char=""/>
        <a:defRPr kern="1200">
          <a:solidFill>
            <a:srgbClr val="595959"/>
          </a:solidFill>
          <a:latin typeface="Verdana"/>
          <a:ea typeface="ＭＳ Ｐゴシック" charset="0"/>
          <a:cs typeface="Verdana"/>
        </a:defRPr>
      </a:lvl4pPr>
      <a:lvl5pPr marL="1720850" indent="-349250" algn="l" rtl="0" eaLnBrk="0" fontAlgn="base" hangingPunct="0">
        <a:spcBef>
          <a:spcPts val="600"/>
        </a:spcBef>
        <a:spcAft>
          <a:spcPct val="0"/>
        </a:spcAft>
        <a:buClr>
          <a:schemeClr val="accent1"/>
        </a:buClr>
        <a:buFont typeface="Wingdings 2" charset="0"/>
        <a:buChar char=""/>
        <a:defRPr kern="1200">
          <a:solidFill>
            <a:srgbClr val="595959"/>
          </a:solidFill>
          <a:latin typeface="Verdana"/>
          <a:ea typeface="ＭＳ Ｐゴシック" charset="0"/>
          <a:cs typeface="Verdana"/>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93133" y="1413933"/>
            <a:ext cx="8720666" cy="1947334"/>
          </a:xfrm>
        </p:spPr>
        <p:txBody>
          <a:bodyPr/>
          <a:lstStyle/>
          <a:p>
            <a:pPr algn="ctr" eaLnBrk="1" hangingPunct="1"/>
            <a:r>
              <a:rPr lang="en-US" sz="2800" b="1" dirty="0" smtClean="0">
                <a:latin typeface="Verdana" charset="0"/>
              </a:rPr>
              <a:t>Short Course in </a:t>
            </a:r>
            <a:br>
              <a:rPr lang="en-US" sz="2800" b="1" dirty="0" smtClean="0">
                <a:latin typeface="Verdana" charset="0"/>
              </a:rPr>
            </a:br>
            <a:r>
              <a:rPr lang="en-US" sz="2800" b="1" dirty="0" smtClean="0">
                <a:latin typeface="Verdana" charset="0"/>
              </a:rPr>
              <a:t>Computational Chemistry:</a:t>
            </a:r>
            <a:br>
              <a:rPr lang="en-US" sz="2800" b="1" dirty="0" smtClean="0">
                <a:latin typeface="Verdana" charset="0"/>
              </a:rPr>
            </a:br>
            <a:r>
              <a:rPr lang="en-US" sz="2800" b="1" dirty="0" smtClean="0">
                <a:latin typeface="Verdana" charset="0"/>
              </a:rPr>
              <a:t>Introduction to </a:t>
            </a:r>
            <a:br>
              <a:rPr lang="en-US" sz="2800" b="1" dirty="0" smtClean="0">
                <a:latin typeface="Verdana" charset="0"/>
              </a:rPr>
            </a:br>
            <a:r>
              <a:rPr lang="en-US" sz="2800" b="1" dirty="0" smtClean="0">
                <a:latin typeface="Verdana" charset="0"/>
              </a:rPr>
              <a:t>Computational Chemistry</a:t>
            </a:r>
            <a:endParaRPr lang="en-US" sz="2800" b="1" dirty="0">
              <a:latin typeface="Verdana" charset="0"/>
            </a:endParaRPr>
          </a:p>
        </p:txBody>
      </p:sp>
      <p:sp>
        <p:nvSpPr>
          <p:cNvPr id="3" name="Subtitle 2"/>
          <p:cNvSpPr>
            <a:spLocks noGrp="1"/>
          </p:cNvSpPr>
          <p:nvPr>
            <p:ph type="subTitle" idx="1"/>
          </p:nvPr>
        </p:nvSpPr>
        <p:spPr>
          <a:xfrm>
            <a:off x="71324" y="3615267"/>
            <a:ext cx="4399057" cy="2252133"/>
          </a:xfrm>
        </p:spPr>
        <p:txBody>
          <a:bodyPr>
            <a:normAutofit/>
          </a:bodyPr>
          <a:lstStyle/>
          <a:p>
            <a:pPr algn="ctr" fontAlgn="auto">
              <a:spcAft>
                <a:spcPts val="0"/>
              </a:spcAft>
              <a:defRPr/>
            </a:pPr>
            <a:r>
              <a:rPr lang="en-US" sz="1100" dirty="0" smtClean="0">
                <a:latin typeface="Verdana"/>
                <a:cs typeface="Verdana"/>
              </a:rPr>
              <a:t>Robert R. Gotwals, Jr.</a:t>
            </a:r>
          </a:p>
          <a:p>
            <a:pPr algn="ctr" fontAlgn="auto">
              <a:spcAft>
                <a:spcPts val="0"/>
              </a:spcAft>
              <a:defRPr/>
            </a:pPr>
            <a:r>
              <a:rPr lang="en-US" sz="1100" dirty="0" smtClean="0">
                <a:latin typeface="Verdana"/>
                <a:cs typeface="Verdana"/>
              </a:rPr>
              <a:t>Computational Chemistry Educator</a:t>
            </a:r>
          </a:p>
          <a:p>
            <a:pPr algn="ctr" fontAlgn="auto">
              <a:spcAft>
                <a:spcPts val="0"/>
              </a:spcAft>
              <a:defRPr/>
            </a:pPr>
            <a:r>
              <a:rPr lang="en-US" sz="1100" dirty="0" smtClean="0">
                <a:latin typeface="Verdana"/>
                <a:cs typeface="Verdana"/>
              </a:rPr>
              <a:t>North Carolina School of Science and Mathematics</a:t>
            </a:r>
          </a:p>
          <a:p>
            <a:pPr algn="ctr" fontAlgn="auto">
              <a:spcAft>
                <a:spcPts val="0"/>
              </a:spcAft>
              <a:defRPr/>
            </a:pPr>
            <a:r>
              <a:rPr lang="en-US" sz="1100" dirty="0" smtClean="0">
                <a:latin typeface="Verdana"/>
                <a:cs typeface="Verdana"/>
              </a:rPr>
              <a:t>Durham, North Carolina</a:t>
            </a:r>
          </a:p>
          <a:p>
            <a:pPr algn="ctr" fontAlgn="auto">
              <a:spcAft>
                <a:spcPts val="0"/>
              </a:spcAft>
              <a:defRPr/>
            </a:pPr>
            <a:r>
              <a:rPr lang="en-US" sz="1100" dirty="0" err="1" smtClean="0">
                <a:latin typeface="Verdana"/>
                <a:cs typeface="Verdana"/>
              </a:rPr>
              <a:t>gotwals@ncssm.edu</a:t>
            </a:r>
            <a:endParaRPr lang="en-US" sz="1100" dirty="0">
              <a:latin typeface="Verdana"/>
              <a:cs typeface="Verdana"/>
            </a:endParaRPr>
          </a:p>
        </p:txBody>
      </p:sp>
      <p:sp>
        <p:nvSpPr>
          <p:cNvPr id="4" name="Slide Number Placeholder 5"/>
          <p:cNvSpPr>
            <a:spLocks noGrp="1"/>
          </p:cNvSpPr>
          <p:nvPr>
            <p:ph type="sldNum" sz="quarter" idx="10"/>
          </p:nvPr>
        </p:nvSpPr>
        <p:spPr>
          <a:xfrm>
            <a:off x="6877424" y="6337300"/>
            <a:ext cx="2106669"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mn-lt"/>
                <a:ea typeface="+mn-ea"/>
                <a:cs typeface="+mn-cs"/>
              </a:defRPr>
            </a:lvl1pPr>
          </a:lstStyle>
          <a:p>
            <a:pPr>
              <a:defRPr/>
            </a:pPr>
            <a:r>
              <a:rPr lang="en-US" dirty="0" smtClean="0">
                <a:latin typeface="Verdana"/>
                <a:cs typeface="Verdana"/>
              </a:rPr>
              <a:t>#</a:t>
            </a:r>
            <a:r>
              <a:rPr lang="en-US" dirty="0" err="1" smtClean="0">
                <a:latin typeface="Verdana"/>
                <a:cs typeface="Verdana"/>
              </a:rPr>
              <a:t>shortcoursecompchem</a:t>
            </a:r>
            <a:endParaRPr lang="en-US" dirty="0">
              <a:latin typeface="Verdana"/>
              <a:cs typeface="Verdana"/>
            </a:endParaRPr>
          </a:p>
        </p:txBody>
      </p:sp>
      <p:pic>
        <p:nvPicPr>
          <p:cNvPr id="5" name="Picture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5" y="3970867"/>
            <a:ext cx="4310493"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1009549"/>
            <a:ext cx="9174747" cy="769937"/>
          </a:xfrm>
        </p:spPr>
        <p:txBody>
          <a:bodyPr/>
          <a:lstStyle/>
          <a:p>
            <a:pPr eaLnBrk="1" hangingPunct="1"/>
            <a:r>
              <a:rPr lang="en-US" dirty="0" smtClean="0">
                <a:latin typeface="Verdana" charset="0"/>
              </a:rPr>
              <a:t>Guiding Questions</a:t>
            </a:r>
            <a:endParaRPr lang="en-US" dirty="0">
              <a:latin typeface="Verdana" charset="0"/>
            </a:endParaRPr>
          </a:p>
        </p:txBody>
      </p:sp>
      <p:sp>
        <p:nvSpPr>
          <p:cNvPr id="5" name="TextBox 4"/>
          <p:cNvSpPr txBox="1"/>
          <p:nvPr/>
        </p:nvSpPr>
        <p:spPr>
          <a:xfrm>
            <a:off x="188136" y="1916375"/>
            <a:ext cx="8465937" cy="5656933"/>
          </a:xfrm>
          <a:prstGeom prst="rect">
            <a:avLst/>
          </a:prstGeom>
          <a:noFill/>
        </p:spPr>
        <p:txBody>
          <a:bodyPr wrap="square">
            <a:spAutoFit/>
          </a:bodyPr>
          <a:lstStyle/>
          <a:p>
            <a:pPr marL="342900" indent="-342900" eaLnBrk="1" hangingPunct="1">
              <a:lnSpc>
                <a:spcPct val="90000"/>
              </a:lnSpc>
              <a:buFont typeface="+mj-lt"/>
              <a:buAutoNum type="arabicPeriod"/>
            </a:pPr>
            <a:r>
              <a:rPr lang="en-US" sz="1600" dirty="0">
                <a:latin typeface="Verdana"/>
                <a:ea typeface="ヒラギノ角ゴ ProN W6" charset="0"/>
                <a:cs typeface="Verdana"/>
              </a:rPr>
              <a:t>What is the </a:t>
            </a:r>
            <a:r>
              <a:rPr lang="en-US" sz="1600" b="1" dirty="0">
                <a:latin typeface="Verdana"/>
                <a:ea typeface="ヒラギノ角ゴ ProN W6" charset="0"/>
                <a:cs typeface="Verdana"/>
              </a:rPr>
              <a:t>role and purpose </a:t>
            </a:r>
            <a:r>
              <a:rPr lang="en-US" sz="1600" dirty="0">
                <a:latin typeface="Verdana"/>
                <a:ea typeface="ヒラギノ角ゴ ProN W6" charset="0"/>
                <a:cs typeface="Verdana"/>
              </a:rPr>
              <a:t>of computational chemistry?  What does computational chemistry allow us to do that cannot be done using "traditional" (i.e. wet ) chemistry?</a:t>
            </a:r>
          </a:p>
          <a:p>
            <a:pPr marL="342900" indent="-342900" eaLnBrk="1" hangingPunct="1">
              <a:lnSpc>
                <a:spcPct val="90000"/>
              </a:lnSpc>
              <a:buFont typeface="+mj-lt"/>
              <a:buAutoNum type="arabicPeriod"/>
            </a:pPr>
            <a:r>
              <a:rPr lang="en-US" sz="1600" dirty="0">
                <a:latin typeface="Verdana"/>
                <a:ea typeface="ヒラギノ角ゴ ProN W6" charset="0"/>
                <a:cs typeface="Verdana"/>
              </a:rPr>
              <a:t>What is the </a:t>
            </a:r>
            <a:r>
              <a:rPr lang="en-US" sz="1600" b="1" dirty="0">
                <a:latin typeface="Verdana"/>
                <a:ea typeface="ヒラギノ角ゴ ProN W6" charset="0"/>
                <a:cs typeface="Verdana"/>
              </a:rPr>
              <a:t>fundamental mathematical expression </a:t>
            </a:r>
            <a:r>
              <a:rPr lang="en-US" sz="1600" dirty="0">
                <a:latin typeface="Verdana"/>
                <a:ea typeface="ヒラギノ角ゴ ProN W6" charset="0"/>
                <a:cs typeface="Verdana"/>
              </a:rPr>
              <a:t>that needs to be solved in doing computational chemistry?  What are the terms in this equation, what </a:t>
            </a:r>
            <a:r>
              <a:rPr lang="en-US" sz="1600" dirty="0" smtClean="0">
                <a:latin typeface="Verdana"/>
                <a:ea typeface="ヒラギノ角ゴ ProN W6" charset="0"/>
                <a:cs typeface="Verdana"/>
              </a:rPr>
              <a:t>are </a:t>
            </a:r>
            <a:r>
              <a:rPr lang="en-US" sz="1600" dirty="0">
                <a:latin typeface="Verdana"/>
                <a:ea typeface="ヒラギノ角ゴ ProN W6" charset="0"/>
                <a:cs typeface="Verdana"/>
              </a:rPr>
              <a:t>their significance, what variations can be used?</a:t>
            </a:r>
          </a:p>
          <a:p>
            <a:pPr marL="342900" indent="-342900" eaLnBrk="1" hangingPunct="1">
              <a:lnSpc>
                <a:spcPct val="90000"/>
              </a:lnSpc>
              <a:buFont typeface="+mj-lt"/>
              <a:buAutoNum type="arabicPeriod"/>
            </a:pPr>
            <a:r>
              <a:rPr lang="en-US" sz="1600" dirty="0">
                <a:latin typeface="Verdana"/>
                <a:ea typeface="ヒラギノ角ゴ ProN W6" charset="0"/>
                <a:cs typeface="Verdana"/>
              </a:rPr>
              <a:t>What are the </a:t>
            </a:r>
            <a:r>
              <a:rPr lang="en-US" sz="1600" b="1" dirty="0">
                <a:latin typeface="Verdana"/>
                <a:ea typeface="ヒラギノ角ゴ ProN W6" charset="0"/>
                <a:cs typeface="Verdana"/>
              </a:rPr>
              <a:t>approximations</a:t>
            </a:r>
            <a:r>
              <a:rPr lang="en-US" sz="1600" dirty="0">
                <a:latin typeface="Verdana"/>
                <a:ea typeface="ヒラギノ角ゴ ProN W6" charset="0"/>
                <a:cs typeface="Verdana"/>
              </a:rPr>
              <a:t> that can be used in doing computational chemistry?  What are the pros and cons of the various approximations?  How does choice of approximation affect the results, the computing time, etc</a:t>
            </a:r>
            <a:r>
              <a:rPr lang="en-US" sz="1600" dirty="0" smtClean="0">
                <a:latin typeface="Verdana"/>
                <a:ea typeface="ヒラギノ角ゴ ProN W6" charset="0"/>
                <a:cs typeface="Verdana"/>
              </a:rPr>
              <a:t>.</a:t>
            </a:r>
          </a:p>
          <a:p>
            <a:pPr marL="342900" indent="-342900">
              <a:lnSpc>
                <a:spcPct val="90000"/>
              </a:lnSpc>
              <a:buFont typeface="+mj-lt"/>
              <a:buAutoNum type="arabicPeriod"/>
            </a:pPr>
            <a:r>
              <a:rPr lang="en-US" sz="1600" dirty="0">
                <a:solidFill>
                  <a:srgbClr val="232323"/>
                </a:solidFill>
                <a:latin typeface="Verdana"/>
                <a:cs typeface="Verdana"/>
              </a:rPr>
              <a:t>There are roughly four different </a:t>
            </a:r>
            <a:r>
              <a:rPr lang="en-US" sz="1600" b="1" dirty="0" smtClean="0">
                <a:solidFill>
                  <a:srgbClr val="232323"/>
                </a:solidFill>
                <a:latin typeface="Verdana"/>
                <a:cs typeface="Verdana"/>
              </a:rPr>
              <a:t>methods</a:t>
            </a:r>
            <a:r>
              <a:rPr lang="en-US" sz="1600" dirty="0" smtClean="0">
                <a:solidFill>
                  <a:srgbClr val="232323"/>
                </a:solidFill>
                <a:latin typeface="Verdana"/>
                <a:cs typeface="Verdana"/>
              </a:rPr>
              <a:t> in computational </a:t>
            </a:r>
            <a:r>
              <a:rPr lang="en-US" sz="1600" dirty="0">
                <a:solidFill>
                  <a:srgbClr val="232323"/>
                </a:solidFill>
                <a:latin typeface="Verdana"/>
                <a:cs typeface="Verdana"/>
              </a:rPr>
              <a:t>chemistry:  </a:t>
            </a:r>
            <a:r>
              <a:rPr lang="en-US" sz="1600" dirty="0" err="1">
                <a:solidFill>
                  <a:srgbClr val="232323"/>
                </a:solidFill>
                <a:latin typeface="Verdana"/>
                <a:cs typeface="Verdana"/>
              </a:rPr>
              <a:t>ab</a:t>
            </a:r>
            <a:r>
              <a:rPr lang="en-US" sz="1600" dirty="0">
                <a:solidFill>
                  <a:srgbClr val="232323"/>
                </a:solidFill>
                <a:latin typeface="Verdana"/>
                <a:cs typeface="Verdana"/>
              </a:rPr>
              <a:t> initio methods, semi-empirical methods, density functional theory (DFT) and molecular mechanics/molecular dynamics. What are these methods?  How do they differ?  </a:t>
            </a:r>
            <a:endParaRPr lang="en-US" sz="1600" dirty="0" smtClean="0">
              <a:solidFill>
                <a:srgbClr val="232323"/>
              </a:solidFill>
              <a:latin typeface="Verdana"/>
              <a:cs typeface="Verdana"/>
            </a:endParaRPr>
          </a:p>
          <a:p>
            <a:pPr marL="342900" indent="-342900">
              <a:lnSpc>
                <a:spcPct val="90000"/>
              </a:lnSpc>
              <a:buFont typeface="+mj-lt"/>
              <a:buAutoNum type="arabicPeriod"/>
            </a:pPr>
            <a:r>
              <a:rPr lang="en-US" sz="1600" dirty="0">
                <a:solidFill>
                  <a:srgbClr val="232323"/>
                </a:solidFill>
                <a:latin typeface="Verdana"/>
                <a:cs typeface="Verdana"/>
              </a:rPr>
              <a:t>What are the </a:t>
            </a:r>
            <a:r>
              <a:rPr lang="en-US" sz="1600" b="1" dirty="0">
                <a:solidFill>
                  <a:srgbClr val="232323"/>
                </a:solidFill>
                <a:latin typeface="Verdana"/>
                <a:cs typeface="Verdana"/>
              </a:rPr>
              <a:t>fundamental uni</a:t>
            </a:r>
            <a:r>
              <a:rPr lang="en-US" sz="1600" dirty="0">
                <a:solidFill>
                  <a:srgbClr val="232323"/>
                </a:solidFill>
                <a:latin typeface="Verdana"/>
                <a:cs typeface="Verdana"/>
              </a:rPr>
              <a:t>ts of measure used by computational chemists?  What are some different ways that these fundamental units might be expressed</a:t>
            </a:r>
            <a:r>
              <a:rPr lang="en-US" sz="1600" dirty="0" smtClean="0">
                <a:solidFill>
                  <a:srgbClr val="232323"/>
                </a:solidFill>
                <a:latin typeface="Verdana"/>
                <a:cs typeface="Verdana"/>
              </a:rPr>
              <a:t>?</a:t>
            </a:r>
          </a:p>
          <a:p>
            <a:pPr marL="342900" indent="-342900">
              <a:lnSpc>
                <a:spcPct val="90000"/>
              </a:lnSpc>
              <a:buFont typeface="+mj-lt"/>
              <a:buAutoNum type="arabicPeriod"/>
            </a:pPr>
            <a:r>
              <a:rPr lang="en-US" sz="1600" dirty="0">
                <a:solidFill>
                  <a:srgbClr val="232323"/>
                </a:solidFill>
                <a:latin typeface="Verdana"/>
                <a:cs typeface="Verdana"/>
              </a:rPr>
              <a:t>What are some of the </a:t>
            </a:r>
            <a:r>
              <a:rPr lang="en-US" sz="1600" b="1" dirty="0">
                <a:solidFill>
                  <a:srgbClr val="232323"/>
                </a:solidFill>
                <a:latin typeface="Verdana"/>
                <a:cs typeface="Verdana"/>
              </a:rPr>
              <a:t>computer codes </a:t>
            </a:r>
            <a:r>
              <a:rPr lang="en-US" sz="1600" dirty="0">
                <a:solidFill>
                  <a:srgbClr val="232323"/>
                </a:solidFill>
                <a:latin typeface="Verdana"/>
                <a:cs typeface="Verdana"/>
              </a:rPr>
              <a:t>that one might use to do computational chemistry?  What platforms are needed for these codes, what are the strengths and limitations of these codes?</a:t>
            </a:r>
          </a:p>
          <a:p>
            <a:pPr marL="342900" indent="-342900">
              <a:lnSpc>
                <a:spcPct val="90000"/>
              </a:lnSpc>
              <a:buFont typeface="+mj-lt"/>
              <a:buAutoNum type="arabicPeriod"/>
            </a:pPr>
            <a:endParaRPr lang="en-US" sz="1600" dirty="0" smtClean="0">
              <a:solidFill>
                <a:srgbClr val="232323"/>
              </a:solidFill>
              <a:latin typeface="Verdana"/>
              <a:cs typeface="Verdana"/>
            </a:endParaRPr>
          </a:p>
          <a:p>
            <a:pPr marL="342900" indent="-342900">
              <a:lnSpc>
                <a:spcPct val="90000"/>
              </a:lnSpc>
              <a:buFont typeface="+mj-lt"/>
              <a:buAutoNum type="arabicPeriod"/>
            </a:pPr>
            <a:endParaRPr lang="en-US" sz="1600" dirty="0" smtClean="0">
              <a:solidFill>
                <a:srgbClr val="232323"/>
              </a:solidFill>
              <a:latin typeface="Verdana"/>
              <a:cs typeface="Verdana"/>
            </a:endParaRPr>
          </a:p>
          <a:p>
            <a:pPr marL="342900" indent="-342900">
              <a:lnSpc>
                <a:spcPct val="90000"/>
              </a:lnSpc>
              <a:buFont typeface="+mj-lt"/>
              <a:buAutoNum type="arabicPeriod"/>
            </a:pPr>
            <a:endParaRPr lang="en-US" sz="1600" dirty="0">
              <a:solidFill>
                <a:srgbClr val="232323"/>
              </a:solidFill>
              <a:latin typeface="Verdana"/>
              <a:cs typeface="Verdana"/>
            </a:endParaRPr>
          </a:p>
          <a:p>
            <a:pPr marL="342900" indent="-342900">
              <a:lnSpc>
                <a:spcPct val="90000"/>
              </a:lnSpc>
              <a:buFont typeface="+mj-lt"/>
              <a:buAutoNum type="arabicPeriod"/>
            </a:pPr>
            <a:endParaRPr lang="en-US" sz="1600" dirty="0">
              <a:solidFill>
                <a:srgbClr val="232323"/>
              </a:solidFill>
              <a:latin typeface="Verdana"/>
              <a:cs typeface="Verdana"/>
            </a:endParaRPr>
          </a:p>
          <a:p>
            <a:pPr marL="342900" indent="-342900" eaLnBrk="1" hangingPunct="1">
              <a:lnSpc>
                <a:spcPct val="90000"/>
              </a:lnSpc>
              <a:buFont typeface="+mj-lt"/>
              <a:buAutoNum type="arabicPeriod"/>
            </a:pPr>
            <a:endParaRPr lang="en-US" sz="1600" dirty="0">
              <a:latin typeface="Verdana"/>
              <a:ea typeface="ヒラギノ角ゴ ProN W6" charset="0"/>
              <a:cs typeface="Verdana"/>
            </a:endParaRPr>
          </a:p>
          <a:p>
            <a:pPr marL="342900" indent="-342900" fontAlgn="auto">
              <a:spcBef>
                <a:spcPts val="0"/>
              </a:spcBef>
              <a:spcAft>
                <a:spcPts val="0"/>
              </a:spcAft>
              <a:buFont typeface="+mj-lt"/>
              <a:buAutoNum type="arabicPeriod"/>
              <a:defRPr/>
            </a:pPr>
            <a:endParaRPr lang="en-US" sz="1600" dirty="0">
              <a:latin typeface="+mn-lt"/>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7299"/>
            <a:ext cx="9144000" cy="914400"/>
          </a:xfrm>
        </p:spPr>
        <p:txBody>
          <a:bodyPr/>
          <a:lstStyle/>
          <a:p>
            <a:r>
              <a:rPr lang="en-US" dirty="0" smtClean="0"/>
              <a:t>Computational chemistry defined</a:t>
            </a:r>
            <a:endParaRPr lang="en-US" dirty="0"/>
          </a:p>
        </p:txBody>
      </p:sp>
      <p:sp>
        <p:nvSpPr>
          <p:cNvPr id="4" name="TextBox 3"/>
          <p:cNvSpPr txBox="1"/>
          <p:nvPr/>
        </p:nvSpPr>
        <p:spPr>
          <a:xfrm>
            <a:off x="109738" y="2007028"/>
            <a:ext cx="4170259" cy="4524315"/>
          </a:xfrm>
          <a:prstGeom prst="rect">
            <a:avLst/>
          </a:prstGeom>
          <a:noFill/>
        </p:spPr>
        <p:txBody>
          <a:bodyPr wrap="square" rtlCol="0">
            <a:spAutoFit/>
          </a:bodyPr>
          <a:lstStyle/>
          <a:p>
            <a:pPr marL="285750" indent="-285750">
              <a:buFont typeface="Arial"/>
              <a:buChar char="•"/>
            </a:pPr>
            <a:r>
              <a:rPr lang="en-US" sz="2400" dirty="0">
                <a:latin typeface="Verdana"/>
                <a:ea typeface="ヒラギノ角ゴ ProN W6" charset="0"/>
                <a:cs typeface="Verdana"/>
              </a:rPr>
              <a:t>the branch of chemistry that uses computers to generate information that is complementary to experimental data on the structures, properties, and reactions of </a:t>
            </a:r>
            <a:r>
              <a:rPr lang="en-US" sz="2400" dirty="0" smtClean="0">
                <a:latin typeface="Verdana"/>
                <a:ea typeface="ヒラギノ角ゴ ProN W6" charset="0"/>
                <a:cs typeface="Verdana"/>
              </a:rPr>
              <a:t>substances</a:t>
            </a:r>
          </a:p>
          <a:p>
            <a:pPr marL="285750" indent="-285750">
              <a:buFont typeface="Arial"/>
              <a:buChar char="•"/>
            </a:pPr>
            <a:r>
              <a:rPr lang="en-US" sz="2400" dirty="0" smtClean="0">
                <a:latin typeface="Verdana"/>
                <a:ea typeface="ヒラギノ角ゴ ProN W6" charset="0"/>
                <a:cs typeface="Verdana"/>
              </a:rPr>
              <a:t>Mostly based on one equation:  Schrodinger’s Equation</a:t>
            </a:r>
          </a:p>
          <a:p>
            <a:pPr marL="285750" indent="-285750">
              <a:buFont typeface="Arial"/>
              <a:buChar char="•"/>
            </a:pPr>
            <a:endParaRPr lang="en-US" sz="2400" dirty="0">
              <a:latin typeface="Verdana"/>
              <a:ea typeface="ヒラギノ角ゴ ProN W6" charset="0"/>
              <a:cs typeface="Verdana"/>
            </a:endParaRPr>
          </a:p>
        </p:txBody>
      </p:sp>
      <p:pic>
        <p:nvPicPr>
          <p:cNvPr id="5" name="Picture 4"/>
          <p:cNvPicPr>
            <a:picLocks noChangeAspect="1"/>
          </p:cNvPicPr>
          <p:nvPr/>
        </p:nvPicPr>
        <p:blipFill>
          <a:blip r:embed="rId3"/>
          <a:stretch>
            <a:fillRect/>
          </a:stretch>
        </p:blipFill>
        <p:spPr>
          <a:xfrm>
            <a:off x="4253689" y="2524465"/>
            <a:ext cx="4885699" cy="2731439"/>
          </a:xfrm>
          <a:prstGeom prst="rect">
            <a:avLst/>
          </a:prstGeom>
        </p:spPr>
      </p:pic>
      <p:sp>
        <p:nvSpPr>
          <p:cNvPr id="6" name="TextBox 5"/>
          <p:cNvSpPr txBox="1"/>
          <p:nvPr/>
        </p:nvSpPr>
        <p:spPr>
          <a:xfrm>
            <a:off x="4744297" y="6441531"/>
            <a:ext cx="4395091" cy="307777"/>
          </a:xfrm>
          <a:prstGeom prst="rect">
            <a:avLst/>
          </a:prstGeom>
          <a:noFill/>
        </p:spPr>
        <p:txBody>
          <a:bodyPr wrap="none" rtlCol="0">
            <a:spAutoFit/>
          </a:bodyPr>
          <a:lstStyle/>
          <a:p>
            <a:r>
              <a:rPr lang="en-US" sz="1400" dirty="0">
                <a:latin typeface="Verdana"/>
                <a:cs typeface="Verdana"/>
              </a:rPr>
              <a:t>Source: http://</a:t>
            </a:r>
            <a:r>
              <a:rPr lang="en-US" sz="1400" dirty="0" err="1">
                <a:latin typeface="Verdana"/>
                <a:cs typeface="Verdana"/>
              </a:rPr>
              <a:t>hyperphysics.phy-astr.gsu.edu</a:t>
            </a:r>
            <a:r>
              <a:rPr lang="en-US" sz="1400" dirty="0">
                <a:latin typeface="Verdana"/>
                <a:cs typeface="Verdana"/>
              </a:rPr>
              <a:t>/  </a:t>
            </a:r>
          </a:p>
        </p:txBody>
      </p:sp>
    </p:spTree>
    <p:extLst>
      <p:ext uri="{BB962C8B-B14F-4D97-AF65-F5344CB8AC3E}">
        <p14:creationId xmlns:p14="http://schemas.microsoft.com/office/powerpoint/2010/main" val="28093086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45423"/>
            <a:ext cx="8915400" cy="914400"/>
          </a:xfrm>
        </p:spPr>
        <p:txBody>
          <a:bodyPr/>
          <a:lstStyle/>
          <a:p>
            <a:r>
              <a:rPr lang="en-US" dirty="0" smtClean="0"/>
              <a:t>Road Map…</a:t>
            </a:r>
            <a:endParaRPr lang="en-US" dirty="0"/>
          </a:p>
        </p:txBody>
      </p:sp>
      <p:pic>
        <p:nvPicPr>
          <p:cNvPr id="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832" y="2022457"/>
            <a:ext cx="8009530" cy="478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292183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89778"/>
            <a:ext cx="9144000" cy="914400"/>
          </a:xfrm>
        </p:spPr>
        <p:txBody>
          <a:bodyPr/>
          <a:lstStyle/>
          <a:p>
            <a:r>
              <a:rPr lang="en-US" dirty="0" smtClean="0"/>
              <a:t>Road Map…</a:t>
            </a:r>
            <a:endParaRPr lang="en-US" dirty="0"/>
          </a:p>
        </p:txBody>
      </p:sp>
      <p:pic>
        <p:nvPicPr>
          <p:cNvPr id="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51" y="2070100"/>
            <a:ext cx="8129588"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1888489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11378"/>
            <a:ext cx="9144000" cy="914400"/>
          </a:xfrm>
        </p:spPr>
        <p:txBody>
          <a:bodyPr/>
          <a:lstStyle/>
          <a:p>
            <a:r>
              <a:rPr lang="en-US" dirty="0" smtClean="0"/>
              <a:t>Three things I want to know</a:t>
            </a:r>
            <a:endParaRPr lang="en-US" dirty="0"/>
          </a:p>
        </p:txBody>
      </p:sp>
      <p:sp>
        <p:nvSpPr>
          <p:cNvPr id="4" name="TextBox 3"/>
          <p:cNvSpPr txBox="1"/>
          <p:nvPr/>
        </p:nvSpPr>
        <p:spPr>
          <a:xfrm>
            <a:off x="344909" y="1963947"/>
            <a:ext cx="8497296" cy="6494087"/>
          </a:xfrm>
          <a:prstGeom prst="rect">
            <a:avLst/>
          </a:prstGeom>
          <a:noFill/>
        </p:spPr>
        <p:txBody>
          <a:bodyPr wrap="square">
            <a:spAutoFit/>
          </a:bodyPr>
          <a:lstStyle/>
          <a:p>
            <a:pPr marL="285750" indent="-285750" eaLnBrk="1" hangingPunct="1">
              <a:lnSpc>
                <a:spcPct val="90000"/>
              </a:lnSpc>
              <a:buFont typeface="Arial"/>
              <a:buChar char="•"/>
            </a:pPr>
            <a:r>
              <a:rPr lang="en-US" sz="2000" dirty="0" smtClean="0">
                <a:latin typeface="Verdana"/>
                <a:ea typeface="ヒラギノ角ゴ ProN W6" charset="0"/>
                <a:cs typeface="Verdana"/>
              </a:rPr>
              <a:t>Structure:</a:t>
            </a:r>
          </a:p>
          <a:p>
            <a:pPr marL="742950" lvl="1" indent="-285750">
              <a:lnSpc>
                <a:spcPct val="90000"/>
              </a:lnSpc>
              <a:buFont typeface="Arial"/>
              <a:buChar char="•"/>
            </a:pPr>
            <a:r>
              <a:rPr lang="en-US" sz="2000" dirty="0" smtClean="0">
                <a:latin typeface="Verdana"/>
                <a:ea typeface="ヒラギノ角ゴ ProN W6" charset="0"/>
                <a:cs typeface="Verdana"/>
              </a:rPr>
              <a:t>What does the molecule look like?</a:t>
            </a:r>
          </a:p>
          <a:p>
            <a:pPr marL="1200150" lvl="2" indent="-285750">
              <a:lnSpc>
                <a:spcPct val="90000"/>
              </a:lnSpc>
              <a:buFont typeface="Arial"/>
              <a:buChar char="•"/>
            </a:pPr>
            <a:r>
              <a:rPr lang="en-US" sz="2000" dirty="0" smtClean="0">
                <a:latin typeface="Verdana"/>
                <a:ea typeface="ヒラギノ角ゴ ProN W6" charset="0"/>
                <a:cs typeface="Verdana"/>
              </a:rPr>
              <a:t>Atoms, bond lengths, bond angles, dihedral angles, symmetry</a:t>
            </a:r>
          </a:p>
          <a:p>
            <a:pPr marL="285750" indent="-285750">
              <a:lnSpc>
                <a:spcPct val="90000"/>
              </a:lnSpc>
              <a:buFont typeface="Arial"/>
              <a:buChar char="•"/>
            </a:pPr>
            <a:r>
              <a:rPr lang="en-US" sz="2000" dirty="0" smtClean="0">
                <a:latin typeface="Verdana"/>
                <a:ea typeface="ヒラギノ角ゴ ProN W6" charset="0"/>
                <a:cs typeface="Verdana"/>
              </a:rPr>
              <a:t>Properties:</a:t>
            </a:r>
          </a:p>
          <a:p>
            <a:pPr marL="742950" lvl="1" indent="-285750">
              <a:lnSpc>
                <a:spcPct val="90000"/>
              </a:lnSpc>
              <a:buFont typeface="Arial"/>
              <a:buChar char="•"/>
            </a:pPr>
            <a:r>
              <a:rPr lang="en-US" sz="2000" dirty="0" smtClean="0">
                <a:latin typeface="Verdana"/>
                <a:ea typeface="ヒラギノ角ゴ ProN W6" charset="0"/>
                <a:cs typeface="Verdana"/>
              </a:rPr>
              <a:t>What characteristics does the molecule have by itself?</a:t>
            </a:r>
          </a:p>
          <a:p>
            <a:pPr marL="1200150" lvl="2" indent="-285750">
              <a:lnSpc>
                <a:spcPct val="90000"/>
              </a:lnSpc>
              <a:buFont typeface="Arial"/>
              <a:buChar char="•"/>
            </a:pPr>
            <a:r>
              <a:rPr lang="en-US" sz="2000" dirty="0" smtClean="0">
                <a:latin typeface="Verdana"/>
                <a:ea typeface="ヒラギノ角ゴ ProN W6" charset="0"/>
                <a:cs typeface="Verdana"/>
              </a:rPr>
              <a:t>Molecular energy, dipole moment, structure of the molecular orbitals</a:t>
            </a:r>
            <a:endParaRPr lang="en-US" sz="2000" dirty="0">
              <a:latin typeface="Verdana"/>
              <a:ea typeface="ヒラギノ角ゴ ProN W6" charset="0"/>
              <a:cs typeface="Verdana"/>
            </a:endParaRPr>
          </a:p>
          <a:p>
            <a:pPr marL="285750" indent="-285750" eaLnBrk="1" hangingPunct="1">
              <a:lnSpc>
                <a:spcPct val="90000"/>
              </a:lnSpc>
              <a:buFont typeface="Arial"/>
              <a:buChar char="•"/>
            </a:pPr>
            <a:r>
              <a:rPr lang="en-US" sz="2000" dirty="0" smtClean="0">
                <a:latin typeface="Verdana"/>
                <a:ea typeface="ヒラギノ角ゴ ProN W6" charset="0"/>
                <a:cs typeface="Verdana"/>
              </a:rPr>
              <a:t>Activity:</a:t>
            </a:r>
          </a:p>
          <a:p>
            <a:pPr marL="742950" lvl="1" indent="-285750">
              <a:lnSpc>
                <a:spcPct val="90000"/>
              </a:lnSpc>
              <a:buFont typeface="Arial"/>
              <a:buChar char="•"/>
            </a:pPr>
            <a:r>
              <a:rPr lang="en-US" sz="2000" dirty="0" smtClean="0">
                <a:latin typeface="Verdana"/>
                <a:ea typeface="ヒラギノ角ゴ ProN W6" charset="0"/>
                <a:cs typeface="Verdana"/>
              </a:rPr>
              <a:t>How does the molecule behave in the presence of other molecules?</a:t>
            </a:r>
          </a:p>
          <a:p>
            <a:pPr marL="1200150" lvl="2" indent="-285750">
              <a:lnSpc>
                <a:spcPct val="90000"/>
              </a:lnSpc>
              <a:buFont typeface="Arial"/>
              <a:buChar char="•"/>
            </a:pPr>
            <a:r>
              <a:rPr lang="en-US" sz="2000" dirty="0" smtClean="0">
                <a:latin typeface="Verdana"/>
                <a:ea typeface="ヒラギノ角ゴ ProN W6" charset="0"/>
                <a:cs typeface="Verdana"/>
              </a:rPr>
              <a:t>Electrostatic potential, frontier molecular orbitals (HOMO/LUMO), </a:t>
            </a:r>
            <a:r>
              <a:rPr lang="en-US" sz="2000" dirty="0" err="1" smtClean="0">
                <a:latin typeface="Verdana"/>
                <a:ea typeface="ヒラギノ角ゴ ProN W6" charset="0"/>
                <a:cs typeface="Verdana"/>
              </a:rPr>
              <a:t>nucleophilicity</a:t>
            </a:r>
            <a:r>
              <a:rPr lang="en-US" sz="2000" dirty="0" smtClean="0">
                <a:latin typeface="Verdana"/>
                <a:ea typeface="ヒラギノ角ゴ ProN W6" charset="0"/>
                <a:cs typeface="Verdana"/>
              </a:rPr>
              <a:t>, </a:t>
            </a:r>
            <a:r>
              <a:rPr lang="en-US" sz="2000" dirty="0" err="1" smtClean="0">
                <a:latin typeface="Verdana"/>
                <a:ea typeface="ヒラギノ角ゴ ProN W6" charset="0"/>
                <a:cs typeface="Verdana"/>
              </a:rPr>
              <a:t>electrophilicity</a:t>
            </a:r>
            <a:endParaRPr lang="en-US" sz="2000" dirty="0" smtClean="0">
              <a:latin typeface="Verdana"/>
              <a:ea typeface="ヒラギノ角ゴ ProN W6" charset="0"/>
              <a:cs typeface="Verdana"/>
            </a:endParaRPr>
          </a:p>
          <a:p>
            <a:pPr marL="742950" lvl="1" indent="-285750">
              <a:lnSpc>
                <a:spcPct val="90000"/>
              </a:lnSpc>
              <a:buFont typeface="Arial"/>
              <a:buChar char="•"/>
            </a:pPr>
            <a:r>
              <a:rPr lang="en-US" sz="2000" dirty="0" smtClean="0">
                <a:latin typeface="Verdana"/>
                <a:ea typeface="ヒラギノ角ゴ ProN W6" charset="0"/>
                <a:cs typeface="Verdana"/>
              </a:rPr>
              <a:t>QSPR/QSAR:</a:t>
            </a:r>
          </a:p>
          <a:p>
            <a:pPr marL="1200150" lvl="2" indent="-285750">
              <a:lnSpc>
                <a:spcPct val="90000"/>
              </a:lnSpc>
              <a:buFont typeface="Arial"/>
              <a:buChar char="•"/>
            </a:pPr>
            <a:r>
              <a:rPr lang="en-US" sz="2000" dirty="0" smtClean="0">
                <a:latin typeface="Verdana"/>
                <a:ea typeface="ヒラギノ角ゴ ProN W6" charset="0"/>
                <a:cs typeface="Verdana"/>
              </a:rPr>
              <a:t>Quantitative structure-property relationship</a:t>
            </a:r>
          </a:p>
          <a:p>
            <a:pPr marL="1200150" lvl="2" indent="-285750">
              <a:lnSpc>
                <a:spcPct val="90000"/>
              </a:lnSpc>
              <a:buFont typeface="Arial"/>
              <a:buChar char="•"/>
            </a:pPr>
            <a:r>
              <a:rPr lang="en-US" sz="2000" dirty="0" smtClean="0">
                <a:latin typeface="Verdana"/>
                <a:ea typeface="ヒラギノ角ゴ ProN W6" charset="0"/>
                <a:cs typeface="Verdana"/>
              </a:rPr>
              <a:t>Quantitative structure-activity relationship</a:t>
            </a:r>
          </a:p>
          <a:p>
            <a:pPr marL="1200150" lvl="2" indent="-285750">
              <a:lnSpc>
                <a:spcPct val="90000"/>
              </a:lnSpc>
              <a:buFont typeface="Arial"/>
              <a:buChar char="•"/>
            </a:pPr>
            <a:endParaRPr lang="en-US" sz="2000" dirty="0">
              <a:latin typeface="Verdana"/>
              <a:ea typeface="ヒラギノ角ゴ ProN W6" charset="0"/>
              <a:cs typeface="Verdana"/>
            </a:endParaRPr>
          </a:p>
          <a:p>
            <a:pPr marL="285750" indent="-285750">
              <a:lnSpc>
                <a:spcPct val="90000"/>
              </a:lnSpc>
              <a:buFont typeface="Arial"/>
              <a:buChar char="•"/>
            </a:pPr>
            <a:endParaRPr lang="en-US" sz="2000" dirty="0" smtClean="0">
              <a:solidFill>
                <a:srgbClr val="232323"/>
              </a:solidFill>
              <a:latin typeface="Verdana"/>
              <a:cs typeface="Verdana"/>
            </a:endParaRPr>
          </a:p>
          <a:p>
            <a:pPr marL="285750" indent="-285750">
              <a:lnSpc>
                <a:spcPct val="90000"/>
              </a:lnSpc>
              <a:buFont typeface="Arial"/>
              <a:buChar char="•"/>
            </a:pPr>
            <a:endParaRPr lang="en-US" sz="2000" dirty="0" smtClean="0">
              <a:solidFill>
                <a:srgbClr val="232323"/>
              </a:solidFill>
              <a:latin typeface="Verdana"/>
              <a:cs typeface="Verdana"/>
            </a:endParaRPr>
          </a:p>
          <a:p>
            <a:pPr marL="285750" indent="-285750">
              <a:lnSpc>
                <a:spcPct val="90000"/>
              </a:lnSpc>
              <a:buFont typeface="Arial"/>
              <a:buChar char="•"/>
            </a:pPr>
            <a:endParaRPr lang="en-US" sz="2000" dirty="0">
              <a:solidFill>
                <a:srgbClr val="232323"/>
              </a:solidFill>
              <a:latin typeface="Verdana"/>
              <a:cs typeface="Verdana"/>
            </a:endParaRPr>
          </a:p>
          <a:p>
            <a:pPr marL="285750" indent="-285750">
              <a:lnSpc>
                <a:spcPct val="90000"/>
              </a:lnSpc>
              <a:buFont typeface="Arial"/>
              <a:buChar char="•"/>
            </a:pPr>
            <a:endParaRPr lang="en-US" sz="2000" dirty="0">
              <a:solidFill>
                <a:srgbClr val="232323"/>
              </a:solidFill>
              <a:latin typeface="Verdana"/>
              <a:cs typeface="Verdana"/>
            </a:endParaRPr>
          </a:p>
          <a:p>
            <a:pPr marL="285750" indent="-285750" eaLnBrk="1" hangingPunct="1">
              <a:lnSpc>
                <a:spcPct val="90000"/>
              </a:lnSpc>
              <a:buFont typeface="Arial"/>
              <a:buChar char="•"/>
            </a:pPr>
            <a:endParaRPr lang="en-US" sz="2000" dirty="0">
              <a:latin typeface="Verdana"/>
              <a:ea typeface="ヒラギノ角ゴ ProN W6" charset="0"/>
              <a:cs typeface="Verdana"/>
            </a:endParaRPr>
          </a:p>
          <a:p>
            <a:pPr fontAlgn="auto">
              <a:spcBef>
                <a:spcPts val="0"/>
              </a:spcBef>
              <a:spcAft>
                <a:spcPts val="0"/>
              </a:spcAft>
              <a:defRPr/>
            </a:pPr>
            <a:endParaRPr lang="en-US" sz="2000" dirty="0">
              <a:latin typeface="+mn-lt"/>
              <a:ea typeface="+mn-ea"/>
              <a:cs typeface="+mn-cs"/>
            </a:endParaRPr>
          </a:p>
        </p:txBody>
      </p:sp>
    </p:spTree>
    <p:extLst>
      <p:ext uri="{BB962C8B-B14F-4D97-AF65-F5344CB8AC3E}">
        <p14:creationId xmlns:p14="http://schemas.microsoft.com/office/powerpoint/2010/main" val="2017258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228600" y="1118947"/>
            <a:ext cx="8915400" cy="914400"/>
          </a:xfrm>
        </p:spPr>
        <p:txBody>
          <a:bodyPr/>
          <a:lstStyle/>
          <a:p>
            <a:pPr>
              <a:defRPr/>
            </a:pPr>
            <a:r>
              <a:rPr lang="en-US" dirty="0" smtClean="0">
                <a:latin typeface="Verdana" charset="0"/>
                <a:ea typeface="ＭＳ Ｐゴシック" charset="0"/>
              </a:rPr>
              <a:t>Computational cooking…</a:t>
            </a:r>
            <a:endParaRPr lang="en-US" dirty="0">
              <a:latin typeface="Verdana" charset="0"/>
              <a:ea typeface="ＭＳ Ｐゴシック" charset="0"/>
            </a:endParaRPr>
          </a:p>
        </p:txBody>
      </p:sp>
      <p:pic>
        <p:nvPicPr>
          <p:cNvPr id="3" name="Picture 2"/>
          <p:cNvPicPr>
            <a:picLocks noChangeAspect="1"/>
          </p:cNvPicPr>
          <p:nvPr/>
        </p:nvPicPr>
        <p:blipFill>
          <a:blip r:embed="rId3"/>
          <a:stretch>
            <a:fillRect/>
          </a:stretch>
        </p:blipFill>
        <p:spPr>
          <a:xfrm>
            <a:off x="293735" y="2179507"/>
            <a:ext cx="8772141" cy="424832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9144000" cy="914400"/>
          </a:xfrm>
        </p:spPr>
        <p:txBody>
          <a:bodyPr>
            <a:normAutofit fontScale="90000"/>
          </a:bodyPr>
          <a:lstStyle/>
          <a:p>
            <a:r>
              <a:rPr lang="en-US" dirty="0" smtClean="0"/>
              <a:t>Next…applications in computational chemistry</a:t>
            </a:r>
            <a:endParaRPr lang="en-US" dirty="0"/>
          </a:p>
        </p:txBody>
      </p:sp>
      <p:pic>
        <p:nvPicPr>
          <p:cNvPr id="7" name="Picture 6"/>
          <p:cNvPicPr>
            <a:picLocks noChangeAspect="1"/>
          </p:cNvPicPr>
          <p:nvPr/>
        </p:nvPicPr>
        <p:blipFill>
          <a:blip r:embed="rId3"/>
          <a:stretch>
            <a:fillRect/>
          </a:stretch>
        </p:blipFill>
        <p:spPr>
          <a:xfrm>
            <a:off x="229497" y="2248041"/>
            <a:ext cx="6830951" cy="2079613"/>
          </a:xfrm>
          <a:prstGeom prst="rect">
            <a:avLst/>
          </a:prstGeom>
        </p:spPr>
      </p:pic>
      <p:pic>
        <p:nvPicPr>
          <p:cNvPr id="8" name="Picture 7"/>
          <p:cNvPicPr>
            <a:picLocks noChangeAspect="1"/>
          </p:cNvPicPr>
          <p:nvPr/>
        </p:nvPicPr>
        <p:blipFill>
          <a:blip r:embed="rId4"/>
          <a:stretch>
            <a:fillRect/>
          </a:stretch>
        </p:blipFill>
        <p:spPr>
          <a:xfrm>
            <a:off x="2354054" y="4138429"/>
            <a:ext cx="6680200" cy="2425700"/>
          </a:xfrm>
          <a:prstGeom prst="rect">
            <a:avLst/>
          </a:prstGeom>
        </p:spPr>
      </p:pic>
    </p:spTree>
    <p:extLst>
      <p:ext uri="{BB962C8B-B14F-4D97-AF65-F5344CB8AC3E}">
        <p14:creationId xmlns:p14="http://schemas.microsoft.com/office/powerpoint/2010/main" val="17452603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Custom 2">
      <a:dk1>
        <a:sysClr val="windowText" lastClr="000000"/>
      </a:dk1>
      <a:lt1>
        <a:sysClr val="window" lastClr="FFFFFF"/>
      </a:lt1>
      <a:dk2>
        <a:srgbClr val="1F497D"/>
      </a:dk2>
      <a:lt2>
        <a:srgbClr val="C3C1B9"/>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566</TotalTime>
  <Words>2714</Words>
  <Application>Microsoft Macintosh PowerPoint</Application>
  <PresentationFormat>On-screen Show (4:3)</PresentationFormat>
  <Paragraphs>66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Perception</vt:lpstr>
      <vt:lpstr>Short Course in  Computational Chemistry: Introduction to  Computational Chemistry</vt:lpstr>
      <vt:lpstr>Guiding Questions</vt:lpstr>
      <vt:lpstr>Computational chemistry defined</vt:lpstr>
      <vt:lpstr>Road Map…</vt:lpstr>
      <vt:lpstr>Road Map…</vt:lpstr>
      <vt:lpstr>Three things I want to know</vt:lpstr>
      <vt:lpstr>Computational cooking…</vt:lpstr>
      <vt:lpstr>Next…applications in computational chemistry</vt:lpstr>
    </vt:vector>
  </TitlesOfParts>
  <Company>NCSSM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Watts, Lisa</dc:creator>
  <cp:lastModifiedBy>Robert Gotwals</cp:lastModifiedBy>
  <cp:revision>51</cp:revision>
  <dcterms:created xsi:type="dcterms:W3CDTF">2015-03-06T12:46:44Z</dcterms:created>
  <dcterms:modified xsi:type="dcterms:W3CDTF">2017-06-27T12:46:14Z</dcterms:modified>
</cp:coreProperties>
</file>